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8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8" r:id="rId3"/>
    <p:sldMasterId id="2147483684" r:id="rId4"/>
    <p:sldMasterId id="2147483690" r:id="rId5"/>
    <p:sldMasterId id="2147483708" r:id="rId6"/>
    <p:sldMasterId id="2147483714" r:id="rId7"/>
    <p:sldMasterId id="2147483738" r:id="rId8"/>
    <p:sldMasterId id="2147483744" r:id="rId9"/>
  </p:sldMasterIdLst>
  <p:notesMasterIdLst>
    <p:notesMasterId r:id="rId90"/>
  </p:notesMasterIdLst>
  <p:sldIdLst>
    <p:sldId id="348" r:id="rId10"/>
    <p:sldId id="572" r:id="rId11"/>
    <p:sldId id="350" r:id="rId12"/>
    <p:sldId id="351" r:id="rId13"/>
    <p:sldId id="360" r:id="rId14"/>
    <p:sldId id="574" r:id="rId15"/>
    <p:sldId id="575" r:id="rId16"/>
    <p:sldId id="639" r:id="rId17"/>
    <p:sldId id="576" r:id="rId18"/>
    <p:sldId id="577" r:id="rId19"/>
    <p:sldId id="578" r:id="rId20"/>
    <p:sldId id="579" r:id="rId21"/>
    <p:sldId id="580" r:id="rId22"/>
    <p:sldId id="581" r:id="rId23"/>
    <p:sldId id="582" r:id="rId24"/>
    <p:sldId id="583" r:id="rId25"/>
    <p:sldId id="584" r:id="rId26"/>
    <p:sldId id="585" r:id="rId27"/>
    <p:sldId id="586" r:id="rId28"/>
    <p:sldId id="587" r:id="rId29"/>
    <p:sldId id="588" r:id="rId30"/>
    <p:sldId id="589" r:id="rId31"/>
    <p:sldId id="590" r:id="rId32"/>
    <p:sldId id="591" r:id="rId33"/>
    <p:sldId id="592" r:id="rId34"/>
    <p:sldId id="593" r:id="rId35"/>
    <p:sldId id="594" r:id="rId36"/>
    <p:sldId id="595" r:id="rId37"/>
    <p:sldId id="596" r:id="rId38"/>
    <p:sldId id="597" r:id="rId39"/>
    <p:sldId id="598" r:id="rId40"/>
    <p:sldId id="599" r:id="rId41"/>
    <p:sldId id="600" r:id="rId42"/>
    <p:sldId id="601" r:id="rId43"/>
    <p:sldId id="602" r:id="rId44"/>
    <p:sldId id="603" r:id="rId45"/>
    <p:sldId id="604" r:id="rId46"/>
    <p:sldId id="605" r:id="rId47"/>
    <p:sldId id="606" r:id="rId48"/>
    <p:sldId id="607" r:id="rId49"/>
    <p:sldId id="608" r:id="rId50"/>
    <p:sldId id="609" r:id="rId51"/>
    <p:sldId id="610" r:id="rId52"/>
    <p:sldId id="640" r:id="rId53"/>
    <p:sldId id="611" r:id="rId54"/>
    <p:sldId id="612" r:id="rId55"/>
    <p:sldId id="613" r:id="rId56"/>
    <p:sldId id="614" r:id="rId57"/>
    <p:sldId id="615" r:id="rId58"/>
    <p:sldId id="616" r:id="rId59"/>
    <p:sldId id="617" r:id="rId60"/>
    <p:sldId id="618" r:id="rId61"/>
    <p:sldId id="619" r:id="rId62"/>
    <p:sldId id="620" r:id="rId63"/>
    <p:sldId id="621" r:id="rId64"/>
    <p:sldId id="622" r:id="rId65"/>
    <p:sldId id="623" r:id="rId66"/>
    <p:sldId id="624" r:id="rId67"/>
    <p:sldId id="625" r:id="rId68"/>
    <p:sldId id="626" r:id="rId69"/>
    <p:sldId id="627" r:id="rId70"/>
    <p:sldId id="628" r:id="rId71"/>
    <p:sldId id="629" r:id="rId72"/>
    <p:sldId id="630" r:id="rId73"/>
    <p:sldId id="641" r:id="rId74"/>
    <p:sldId id="631" r:id="rId75"/>
    <p:sldId id="632" r:id="rId76"/>
    <p:sldId id="633" r:id="rId77"/>
    <p:sldId id="634" r:id="rId78"/>
    <p:sldId id="635" r:id="rId79"/>
    <p:sldId id="636" r:id="rId80"/>
    <p:sldId id="637" r:id="rId81"/>
    <p:sldId id="638" r:id="rId82"/>
    <p:sldId id="346" r:id="rId83"/>
    <p:sldId id="519" r:id="rId84"/>
    <p:sldId id="347" r:id="rId85"/>
    <p:sldId id="342" r:id="rId86"/>
    <p:sldId id="344" r:id="rId87"/>
    <p:sldId id="343" r:id="rId88"/>
    <p:sldId id="345" r:id="rId8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5" Type="http://schemas.openxmlformats.org/officeDocument/2006/relationships/slideMaster" Target="slideMasters/slideMaster5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34AA59-371B-4624-B325-376C777551D5}" type="datetimeFigureOut">
              <a:rPr lang="en-IN" smtClean="0"/>
              <a:t>05-01-2019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F6FCE-FE68-46C3-99CA-CC0BA532AB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48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6104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7033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5105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8718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7557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2109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8215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5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667255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713231" y="4837176"/>
            <a:ext cx="771144" cy="195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1017" y="321055"/>
            <a:ext cx="8201964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spc="5" dirty="0"/>
              <a:t>Copyright </a:t>
            </a:r>
            <a:r>
              <a:rPr spc="25" dirty="0"/>
              <a:t>© </a:t>
            </a:r>
            <a:r>
              <a:rPr spc="10" dirty="0"/>
              <a:t>2018, </a:t>
            </a:r>
            <a:r>
              <a:rPr spc="5" dirty="0"/>
              <a:t>edureka </a:t>
            </a:r>
            <a:r>
              <a:rPr spc="10" dirty="0"/>
              <a:t>and/or </a:t>
            </a:r>
            <a:r>
              <a:rPr spc="5" dirty="0"/>
              <a:t>its affiliates. </a:t>
            </a:r>
            <a:r>
              <a:rPr spc="10" dirty="0"/>
              <a:t>All </a:t>
            </a:r>
            <a:r>
              <a:rPr spc="5" dirty="0"/>
              <a:t>rights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7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7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425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027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686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8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8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339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64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471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628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611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835" y="411044"/>
            <a:ext cx="8206330" cy="430887"/>
          </a:xfrm>
        </p:spPr>
        <p:txBody>
          <a:bodyPr lIns="0" tIns="0" rIns="0" bIns="0"/>
          <a:lstStyle>
            <a:lvl1pPr>
              <a:defRPr sz="28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747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30352" y="4727448"/>
            <a:ext cx="1137920" cy="416243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529590" y="4726683"/>
            <a:ext cx="1138047" cy="415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835" y="411044"/>
            <a:ext cx="8206330" cy="430887"/>
          </a:xfrm>
        </p:spPr>
        <p:txBody>
          <a:bodyPr lIns="0" tIns="0" rIns="0" bIns="0"/>
          <a:lstStyle>
            <a:lvl1pPr>
              <a:defRPr sz="28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943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5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667255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spc="5" dirty="0"/>
              <a:t>Copyright </a:t>
            </a:r>
            <a:r>
              <a:rPr spc="25" dirty="0"/>
              <a:t>© </a:t>
            </a:r>
            <a:r>
              <a:rPr spc="10" dirty="0"/>
              <a:t>2018, </a:t>
            </a:r>
            <a:r>
              <a:rPr spc="5" dirty="0"/>
              <a:t>edureka </a:t>
            </a:r>
            <a:r>
              <a:rPr spc="10" dirty="0"/>
              <a:t>and/or </a:t>
            </a:r>
            <a:r>
              <a:rPr spc="5" dirty="0"/>
              <a:t>its affiliates. </a:t>
            </a:r>
            <a:r>
              <a:rPr spc="10" dirty="0"/>
              <a:t>All </a:t>
            </a:r>
            <a:r>
              <a:rPr spc="5" dirty="0"/>
              <a:t>rights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835" y="411044"/>
            <a:ext cx="8206330" cy="430887"/>
          </a:xfrm>
        </p:spPr>
        <p:txBody>
          <a:bodyPr lIns="0" tIns="0" rIns="0" bIns="0"/>
          <a:lstStyle>
            <a:lvl1pPr>
              <a:defRPr sz="28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217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0700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467487" y="848106"/>
            <a:ext cx="8210550" cy="1905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6768084" y="1280160"/>
            <a:ext cx="1800606" cy="954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6" name="bk object 26"/>
          <p:cNvSpPr/>
          <p:nvPr/>
        </p:nvSpPr>
        <p:spPr>
          <a:xfrm>
            <a:off x="3229356" y="1275588"/>
            <a:ext cx="1866138" cy="9273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8833" y="322047"/>
            <a:ext cx="8206334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2018,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64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81834" y="2304923"/>
            <a:ext cx="418033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42110" y="2168119"/>
            <a:ext cx="5859780" cy="215444"/>
          </a:xfrm>
        </p:spPr>
        <p:txBody>
          <a:bodyPr lIns="0" tIns="0" rIns="0" bIns="0"/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2018,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9352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81834" y="2304923"/>
            <a:ext cx="418033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2018,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829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7315200" y="0"/>
            <a:ext cx="1243013" cy="1095058"/>
          </a:xfrm>
          <a:custGeom>
            <a:avLst/>
            <a:gdLst/>
            <a:ahLst/>
            <a:cxnLst/>
            <a:rect l="l" t="t" r="r" b="b"/>
            <a:pathLst>
              <a:path w="2486025" h="2190115">
                <a:moveTo>
                  <a:pt x="0" y="2189988"/>
                </a:moveTo>
                <a:lnTo>
                  <a:pt x="2485644" y="2189988"/>
                </a:lnTo>
                <a:lnTo>
                  <a:pt x="2485644" y="0"/>
                </a:lnTo>
                <a:lnTo>
                  <a:pt x="0" y="0"/>
                </a:lnTo>
                <a:lnTo>
                  <a:pt x="0" y="2189988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731520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0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789432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1327403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81834" y="2304923"/>
            <a:ext cx="418033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2018,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071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2018,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222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BDCDD1-0CAC-42BB-9B8A-01F68CA69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3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F9D747F-5247-48FD-AED4-8435185FF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B6BD2EE-B89D-44DF-8D63-03457A01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5979F3-D6CD-4B13-8BBD-F30B2EBDE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843C1B9-9CFC-447F-8024-7653A00D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0671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D93C69-1C2E-40A2-B4F1-A0205741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018F585-2BC0-4D51-BD9D-937C756C5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4AA6322-1540-4DB9-A8AA-5DA3F308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148ABBB-ACE5-49F0-B819-B64694611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A22645-7A7D-44E4-86B6-9F640407E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6173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CBCD35-52F3-41E5-8941-25560449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1F5A95E-CE6E-4673-8A48-30747D2F5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1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A7CAEBC-6189-4466-93B2-B86F8E0B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322AADF-9D80-4DF0-97FA-9C9429D0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4961927-EE1B-4DCC-BE06-57855281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100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5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667255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713231" y="4837176"/>
            <a:ext cx="771144" cy="195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spc="5" dirty="0"/>
              <a:t>Copyright </a:t>
            </a:r>
            <a:r>
              <a:rPr spc="25" dirty="0"/>
              <a:t>© </a:t>
            </a:r>
            <a:r>
              <a:rPr spc="10" dirty="0"/>
              <a:t>2018, </a:t>
            </a:r>
            <a:r>
              <a:rPr spc="5" dirty="0"/>
              <a:t>edureka </a:t>
            </a:r>
            <a:r>
              <a:rPr spc="10" dirty="0"/>
              <a:t>and/or </a:t>
            </a:r>
            <a:r>
              <a:rPr spc="5" dirty="0"/>
              <a:t>its affiliates. </a:t>
            </a:r>
            <a:r>
              <a:rPr spc="10" dirty="0"/>
              <a:t>All </a:t>
            </a:r>
            <a:r>
              <a:rPr spc="5" dirty="0"/>
              <a:t>rights 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8A9973-5B66-4545-8318-E3198E4A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F017B07-64B5-4EBA-9B48-3A3B9A65E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4497318-5293-47E4-B541-34B23A8B8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FB4EEFC-2D84-4715-8AED-51AA7761E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79C48CF-BE06-4023-8BB9-B443776BC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2950B02-BDA0-4B7D-AF41-6F3EA37B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9123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3685A3-697A-453A-8BC1-5E24E7CC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B78858-8F98-48C3-BBA7-A3602D5F6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3"/>
            <a:ext cx="386834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5E75A9B-C16C-42C3-B81C-1FEF49642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7"/>
            <a:ext cx="386834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2F21B99-AEDD-48D2-9F4D-550F3DA65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3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9893EA0-A290-44DC-AE88-DD54EEBEE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7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832559B-6964-4671-9980-33F065EB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EC444E5-FED4-45D8-81D7-B55BCAAC1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C1596E9-219E-40AB-9F23-70491CE9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74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BD0BC1-F8BE-47C6-88BE-ADA9D80D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9E43F90-F5CE-4AD9-B126-3DFB9C3E5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A800BA8-27DC-49BB-B3B7-0530BB8EC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0957D6A-C64E-4115-9AF7-1FD31A96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181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8F3586F-07C8-4608-85B6-AB62881E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B0182E2-2AA1-4C89-8B03-2088C8508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7BFC639-DCC3-4B33-B0D3-98E52352F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184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D9AEA3-13F1-4F66-8487-132F3826A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2D49E0-A031-45DF-847F-E289623E4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7FFFFD0-CA5A-4047-8ACA-77F6FFED6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B75F570-310B-47EC-A1FB-8BCC27E3A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9BF62F7-62E7-4D40-9C77-9CD91BB8E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F95614-A18A-4230-BE54-84FBE60E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62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19F9A9-D0F2-494C-B181-1562DC0BB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75A05EF-F455-48EF-AF02-9C64920474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D66B690-AB95-4E16-978E-255ABF3AF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7AD70A1-805B-4BFB-8554-8A6EF2A3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78361B3-3504-4656-92BD-04F40F4D3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BA4BBF0-7698-46F5-B3DB-62DE39E0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458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862561-5B1D-48A6-B96B-B5532C4B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616BAE1-B3EC-4E21-B6BA-D78221C23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5BB9AF5-4B1D-4EAE-B53E-9A8711F50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B4DDA7-23E7-4726-B535-C163BC9E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958FD0-12AD-4E2F-9404-7C851EF9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379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71CDCBF-CCD4-4473-92E0-6E8C52815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F99A011-B090-428D-86B5-DE9CC3455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14A2896-3BB6-4664-94DB-620D736D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E85100A-B5AF-4549-B065-D005E8A48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1333557-EA4C-453E-835E-712CFCFB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5673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1"/>
            <a:ext cx="64008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12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66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7256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27223" y="2290699"/>
            <a:ext cx="428955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6692" y="1273810"/>
            <a:ext cx="6201409" cy="215444"/>
          </a:xfrm>
        </p:spPr>
        <p:txBody>
          <a:bodyPr lIns="0" tIns="0" rIns="0" bIns="0"/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12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04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315200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894319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13231" y="4837176"/>
            <a:ext cx="771144" cy="195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spc="5" dirty="0"/>
              <a:t>Copyright </a:t>
            </a:r>
            <a:r>
              <a:rPr spc="25" dirty="0"/>
              <a:t>© </a:t>
            </a:r>
            <a:r>
              <a:rPr spc="10" dirty="0"/>
              <a:t>2018, </a:t>
            </a:r>
            <a:r>
              <a:rPr spc="5" dirty="0"/>
              <a:t>edureka </a:t>
            </a:r>
            <a:r>
              <a:rPr spc="10" dirty="0"/>
              <a:t>and/or </a:t>
            </a:r>
            <a:r>
              <a:rPr spc="5" dirty="0"/>
              <a:t>its affiliates. </a:t>
            </a:r>
            <a:r>
              <a:rPr spc="10" dirty="0"/>
              <a:t>All </a:t>
            </a:r>
            <a:r>
              <a:rPr spc="5" dirty="0"/>
              <a:t>rights 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27223" y="2290699"/>
            <a:ext cx="428955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12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3426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7256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27223" y="2290699"/>
            <a:ext cx="428955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12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1898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12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7748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5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685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1098" y="2236420"/>
            <a:ext cx="3781805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5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6747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1098" y="2236420"/>
            <a:ext cx="3781805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5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0842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1098" y="2236420"/>
            <a:ext cx="3781805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5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4673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5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448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spc="5" dirty="0"/>
              <a:t>Copyright </a:t>
            </a:r>
            <a:r>
              <a:rPr spc="20" dirty="0"/>
              <a:t>© </a:t>
            </a:r>
            <a:r>
              <a:rPr spc="10" dirty="0"/>
              <a:t>2017, edureka and/or </a:t>
            </a:r>
            <a:r>
              <a:rPr spc="5" dirty="0"/>
              <a:t>its affiliates. All rights</a:t>
            </a:r>
            <a:r>
              <a:rPr spc="20" dirty="0"/>
              <a:t> </a:t>
            </a:r>
            <a:r>
              <a:rPr spc="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2029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5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7255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spc="5" dirty="0"/>
              <a:t>Copyright </a:t>
            </a:r>
            <a:r>
              <a:rPr spc="20" dirty="0"/>
              <a:t>© </a:t>
            </a:r>
            <a:r>
              <a:rPr spc="10" dirty="0"/>
              <a:t>2017, edureka and/or </a:t>
            </a:r>
            <a:r>
              <a:rPr spc="5" dirty="0"/>
              <a:t>its affiliates. All rights</a:t>
            </a:r>
            <a:r>
              <a:rPr spc="20" dirty="0"/>
              <a:t> </a:t>
            </a:r>
            <a:r>
              <a:rPr spc="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3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315200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894319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13231" y="4837176"/>
            <a:ext cx="771144" cy="195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spc="5" dirty="0"/>
              <a:t>Copyright </a:t>
            </a:r>
            <a:r>
              <a:rPr spc="25" dirty="0"/>
              <a:t>© </a:t>
            </a:r>
            <a:r>
              <a:rPr spc="10" dirty="0"/>
              <a:t>2018, </a:t>
            </a:r>
            <a:r>
              <a:rPr spc="5" dirty="0"/>
              <a:t>edureka </a:t>
            </a:r>
            <a:r>
              <a:rPr spc="10" dirty="0"/>
              <a:t>and/or </a:t>
            </a:r>
            <a:r>
              <a:rPr spc="5" dirty="0"/>
              <a:t>its affiliates. </a:t>
            </a:r>
            <a:r>
              <a:rPr spc="10" dirty="0"/>
              <a:t>All </a:t>
            </a:r>
            <a:r>
              <a:rPr spc="5" dirty="0"/>
              <a:t>rights 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spc="5" dirty="0"/>
              <a:t>Copyright </a:t>
            </a:r>
            <a:r>
              <a:rPr spc="20" dirty="0"/>
              <a:t>© </a:t>
            </a:r>
            <a:r>
              <a:rPr spc="10" dirty="0"/>
              <a:t>2017, edureka and/or </a:t>
            </a:r>
            <a:r>
              <a:rPr spc="5" dirty="0"/>
              <a:t>its affiliates. All rights</a:t>
            </a:r>
            <a:r>
              <a:rPr spc="20" dirty="0"/>
              <a:t> </a:t>
            </a:r>
            <a:r>
              <a:rPr spc="5" dirty="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0252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7315200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7894319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spc="5" dirty="0"/>
              <a:t>Copyright </a:t>
            </a:r>
            <a:r>
              <a:rPr spc="20" dirty="0"/>
              <a:t>© </a:t>
            </a:r>
            <a:r>
              <a:rPr spc="10" dirty="0"/>
              <a:t>2017, edureka and/or </a:t>
            </a:r>
            <a:r>
              <a:rPr spc="5" dirty="0"/>
              <a:t>its affiliates. All rights</a:t>
            </a:r>
            <a:r>
              <a:rPr spc="20" dirty="0"/>
              <a:t> </a:t>
            </a:r>
            <a:r>
              <a:rPr spc="5" dirty="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9127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spc="5" dirty="0"/>
              <a:t>Copyright </a:t>
            </a:r>
            <a:r>
              <a:rPr spc="20" dirty="0"/>
              <a:t>© </a:t>
            </a:r>
            <a:r>
              <a:rPr spc="10" dirty="0"/>
              <a:t>2017, edureka and/or </a:t>
            </a:r>
            <a:r>
              <a:rPr spc="5" dirty="0"/>
              <a:t>its affiliates. All rights</a:t>
            </a:r>
            <a:r>
              <a:rPr spc="20" dirty="0"/>
              <a:t> </a:t>
            </a:r>
            <a:r>
              <a:rPr spc="5" dirty="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4800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spc="5" dirty="0"/>
              <a:t>Copyright </a:t>
            </a:r>
            <a:r>
              <a:rPr spc="20" dirty="0"/>
              <a:t>© </a:t>
            </a:r>
            <a:r>
              <a:rPr spc="10" dirty="0"/>
              <a:t>2017, edureka and/or </a:t>
            </a:r>
            <a:r>
              <a:rPr spc="5" dirty="0"/>
              <a:t>its affiliates. All rights</a:t>
            </a:r>
            <a:r>
              <a:rPr spc="20" dirty="0"/>
              <a:t> </a:t>
            </a:r>
            <a:r>
              <a:rPr spc="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4891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5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7255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spc="5" dirty="0"/>
              <a:t>Copyright </a:t>
            </a:r>
            <a:r>
              <a:rPr spc="20" dirty="0"/>
              <a:t>© </a:t>
            </a:r>
            <a:r>
              <a:rPr spc="10" dirty="0"/>
              <a:t>2017, edureka and/or </a:t>
            </a:r>
            <a:r>
              <a:rPr spc="5" dirty="0"/>
              <a:t>its affiliates. All rights</a:t>
            </a:r>
            <a:r>
              <a:rPr spc="20" dirty="0"/>
              <a:t> </a:t>
            </a:r>
            <a:r>
              <a:rPr spc="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2770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spc="5" dirty="0"/>
              <a:t>Copyright </a:t>
            </a:r>
            <a:r>
              <a:rPr spc="20" dirty="0"/>
              <a:t>© </a:t>
            </a:r>
            <a:r>
              <a:rPr spc="10" dirty="0"/>
              <a:t>2017, edureka and/or </a:t>
            </a:r>
            <a:r>
              <a:rPr spc="5" dirty="0"/>
              <a:t>its affiliates. All rights</a:t>
            </a:r>
            <a:r>
              <a:rPr spc="20" dirty="0"/>
              <a:t> </a:t>
            </a:r>
            <a:r>
              <a:rPr spc="5" dirty="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2123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7315200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7894319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spc="5" dirty="0"/>
              <a:t>Copyright </a:t>
            </a:r>
            <a:r>
              <a:rPr spc="20" dirty="0"/>
              <a:t>© </a:t>
            </a:r>
            <a:r>
              <a:rPr spc="10" dirty="0"/>
              <a:t>2017, edureka and/or </a:t>
            </a:r>
            <a:r>
              <a:rPr spc="5" dirty="0"/>
              <a:t>its affiliates. All rights</a:t>
            </a:r>
            <a:r>
              <a:rPr spc="20" dirty="0"/>
              <a:t> </a:t>
            </a:r>
            <a:r>
              <a:rPr spc="5" dirty="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634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spc="5" dirty="0"/>
              <a:t>Copyright </a:t>
            </a:r>
            <a:r>
              <a:rPr spc="20" dirty="0"/>
              <a:t>© </a:t>
            </a:r>
            <a:r>
              <a:rPr spc="10" dirty="0"/>
              <a:t>2017, edureka and/or </a:t>
            </a:r>
            <a:r>
              <a:rPr spc="5" dirty="0"/>
              <a:t>its affiliates. All rights</a:t>
            </a:r>
            <a:r>
              <a:rPr spc="20" dirty="0"/>
              <a:t> </a:t>
            </a:r>
            <a:r>
              <a:rPr spc="5" dirty="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5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276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765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1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005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18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5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667255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91486" y="2290013"/>
            <a:ext cx="5161026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22680" y="1001649"/>
            <a:ext cx="6807200" cy="138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31814" y="4895951"/>
            <a:ext cx="2860675" cy="131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spc="5" dirty="0"/>
              <a:t>Copyright </a:t>
            </a:r>
            <a:r>
              <a:rPr spc="25" dirty="0"/>
              <a:t>© </a:t>
            </a:r>
            <a:r>
              <a:rPr spc="10" dirty="0"/>
              <a:t>2018, </a:t>
            </a:r>
            <a:r>
              <a:rPr spc="5" dirty="0"/>
              <a:t>edureka </a:t>
            </a:r>
            <a:r>
              <a:rPr spc="10" dirty="0"/>
              <a:t>and/or </a:t>
            </a:r>
            <a:r>
              <a:rPr spc="5" dirty="0"/>
              <a:t>its affiliates. </a:t>
            </a:r>
            <a:r>
              <a:rPr spc="10" dirty="0"/>
              <a:t>All </a:t>
            </a:r>
            <a:r>
              <a:rPr spc="5" dirty="0"/>
              <a:t>rights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54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30352" y="4727448"/>
            <a:ext cx="1137920" cy="416243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529590" y="4726683"/>
            <a:ext cx="1138047" cy="4156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835" y="411044"/>
            <a:ext cx="820633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3550" y="1086808"/>
            <a:ext cx="82169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52139" y="4902835"/>
            <a:ext cx="2832735" cy="126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246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81834" y="2304923"/>
            <a:ext cx="4180332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42110" y="2168119"/>
            <a:ext cx="585978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52134" y="4902835"/>
            <a:ext cx="2833053" cy="1025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2018,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83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0AB77DC-3CB5-4153-B201-7E308B56A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2B964A8-3CC6-47D8-9BD3-AAB27447E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E0DC69B-B29A-4EB1-AA79-FD24961C1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79B8DB-A1D8-4EFB-9F93-D4C48C861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A96E013-AC8D-42E6-94E6-A55396984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61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7256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27223" y="2290699"/>
            <a:ext cx="428955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6692" y="1273810"/>
            <a:ext cx="620140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70167" y="4897705"/>
            <a:ext cx="2869565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12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6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6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91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18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18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7256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18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18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18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1098" y="2236420"/>
            <a:ext cx="378180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44550" y="1016635"/>
            <a:ext cx="645490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31814" y="4896790"/>
            <a:ext cx="2860040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5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6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6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30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5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7255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7260" y="2261742"/>
            <a:ext cx="2189479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157" y="1341247"/>
            <a:ext cx="8139684" cy="2903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31814" y="4896484"/>
            <a:ext cx="2865754" cy="130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spc="5" dirty="0"/>
              <a:t>Copyright </a:t>
            </a:r>
            <a:r>
              <a:rPr spc="20" dirty="0"/>
              <a:t>© </a:t>
            </a:r>
            <a:r>
              <a:rPr spc="10" dirty="0"/>
              <a:t>2017, edureka and/or </a:t>
            </a:r>
            <a:r>
              <a:rPr spc="5" dirty="0"/>
              <a:t>its affiliates. All rights</a:t>
            </a:r>
            <a:r>
              <a:rPr spc="20" dirty="0"/>
              <a:t> </a:t>
            </a:r>
            <a:r>
              <a:rPr spc="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78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5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7255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7260" y="2261742"/>
            <a:ext cx="2189479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157" y="1341247"/>
            <a:ext cx="8139684" cy="2903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31814" y="4896484"/>
            <a:ext cx="2865754" cy="130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spc="5" dirty="0"/>
              <a:t>Copyright </a:t>
            </a:r>
            <a:r>
              <a:rPr spc="20" dirty="0"/>
              <a:t>© </a:t>
            </a:r>
            <a:r>
              <a:rPr spc="10" dirty="0"/>
              <a:t>2017, edureka and/or </a:t>
            </a:r>
            <a:r>
              <a:rPr spc="5" dirty="0"/>
              <a:t>its affiliates. All rights</a:t>
            </a:r>
            <a:r>
              <a:rPr spc="20" dirty="0"/>
              <a:t> </a:t>
            </a:r>
            <a:r>
              <a:rPr spc="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50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jpg"/><Relationship Id="rId17" Type="http://schemas.openxmlformats.org/officeDocument/2006/relationships/image" Target="../media/image37.jpg"/><Relationship Id="rId2" Type="http://schemas.openxmlformats.org/officeDocument/2006/relationships/image" Target="../media/image22.png"/><Relationship Id="rId16" Type="http://schemas.openxmlformats.org/officeDocument/2006/relationships/image" Target="../media/image36.jp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jp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jp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152.jpg"/><Relationship Id="rId4" Type="http://schemas.openxmlformats.org/officeDocument/2006/relationships/image" Target="../media/image1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65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61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image" Target="../media/image1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9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77.png"/><Relationship Id="rId5" Type="http://schemas.openxmlformats.org/officeDocument/2006/relationships/image" Target="../media/image180.png"/><Relationship Id="rId4" Type="http://schemas.openxmlformats.org/officeDocument/2006/relationships/image" Target="../media/image1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8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82.png"/><Relationship Id="rId5" Type="http://schemas.openxmlformats.org/officeDocument/2006/relationships/image" Target="../media/image180.png"/><Relationship Id="rId4" Type="http://schemas.openxmlformats.org/officeDocument/2006/relationships/image" Target="../media/image1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72.png"/><Relationship Id="rId7" Type="http://schemas.openxmlformats.org/officeDocument/2006/relationships/image" Target="../media/image18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7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2.png"/><Relationship Id="rId7" Type="http://schemas.openxmlformats.org/officeDocument/2006/relationships/image" Target="../media/image5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15.png"/><Relationship Id="rId11" Type="http://schemas.openxmlformats.org/officeDocument/2006/relationships/image" Target="../media/image60.png"/><Relationship Id="rId5" Type="http://schemas.openxmlformats.org/officeDocument/2006/relationships/image" Target="../media/image214.png"/><Relationship Id="rId10" Type="http://schemas.openxmlformats.org/officeDocument/2006/relationships/image" Target="../media/image59.png"/><Relationship Id="rId4" Type="http://schemas.openxmlformats.org/officeDocument/2006/relationships/image" Target="../media/image213.png"/><Relationship Id="rId9" Type="http://schemas.openxmlformats.org/officeDocument/2006/relationships/image" Target="../media/image2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8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43.png"/><Relationship Id="rId11" Type="http://schemas.openxmlformats.org/officeDocument/2006/relationships/image" Target="../media/image247.png"/><Relationship Id="rId5" Type="http://schemas.openxmlformats.org/officeDocument/2006/relationships/image" Target="../media/image242.png"/><Relationship Id="rId10" Type="http://schemas.openxmlformats.org/officeDocument/2006/relationships/image" Target="../media/image195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53.jpg"/><Relationship Id="rId5" Type="http://schemas.openxmlformats.org/officeDocument/2006/relationships/image" Target="../media/image252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5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71.jp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27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1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73.png"/><Relationship Id="rId4" Type="http://schemas.openxmlformats.org/officeDocument/2006/relationships/image" Target="../media/image1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73.png"/><Relationship Id="rId4" Type="http://schemas.openxmlformats.org/officeDocument/2006/relationships/image" Target="../media/image1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76.png"/><Relationship Id="rId4" Type="http://schemas.openxmlformats.org/officeDocument/2006/relationships/image" Target="../media/image1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6.png"/><Relationship Id="rId7" Type="http://schemas.openxmlformats.org/officeDocument/2006/relationships/image" Target="../media/image299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43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Relationship Id="rId9" Type="http://schemas.openxmlformats.org/officeDocument/2006/relationships/image" Target="../media/image30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3.png"/><Relationship Id="rId7" Type="http://schemas.openxmlformats.org/officeDocument/2006/relationships/image" Target="../media/image306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2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7.png"/><Relationship Id="rId7" Type="http://schemas.openxmlformats.org/officeDocument/2006/relationships/image" Target="../media/image311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6.png"/><Relationship Id="rId5" Type="http://schemas.openxmlformats.org/officeDocument/2006/relationships/image" Target="../media/image325.jpg"/><Relationship Id="rId4" Type="http://schemas.openxmlformats.org/officeDocument/2006/relationships/image" Target="../media/image32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5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5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13" Type="http://schemas.openxmlformats.org/officeDocument/2006/relationships/image" Target="../media/image341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12" Type="http://schemas.openxmlformats.org/officeDocument/2006/relationships/image" Target="../media/image340.png"/><Relationship Id="rId2" Type="http://schemas.openxmlformats.org/officeDocument/2006/relationships/image" Target="../media/image2.png"/><Relationship Id="rId16" Type="http://schemas.openxmlformats.org/officeDocument/2006/relationships/image" Target="../media/image344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35.png"/><Relationship Id="rId11" Type="http://schemas.openxmlformats.org/officeDocument/2006/relationships/image" Target="../media/image16.png"/><Relationship Id="rId5" Type="http://schemas.openxmlformats.org/officeDocument/2006/relationships/image" Target="../media/image334.png"/><Relationship Id="rId15" Type="http://schemas.openxmlformats.org/officeDocument/2006/relationships/image" Target="../media/image343.png"/><Relationship Id="rId10" Type="http://schemas.openxmlformats.org/officeDocument/2006/relationships/image" Target="../media/image339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Relationship Id="rId14" Type="http://schemas.openxmlformats.org/officeDocument/2006/relationships/image" Target="../media/image34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4.png"/><Relationship Id="rId7" Type="http://schemas.openxmlformats.org/officeDocument/2006/relationships/image" Target="../media/image357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56.png"/><Relationship Id="rId5" Type="http://schemas.openxmlformats.org/officeDocument/2006/relationships/image" Target="../media/image346.png"/><Relationship Id="rId4" Type="http://schemas.openxmlformats.org/officeDocument/2006/relationships/image" Target="../media/image35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jpe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5D056B0-1148-46FD-B021-C26257C10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7780" y="-85090"/>
            <a:ext cx="9161780" cy="5228590"/>
          </a:xfrm>
          <a:solidFill>
            <a:srgbClr val="002060"/>
          </a:solidFill>
          <a:ln>
            <a:solidFill>
              <a:schemeClr val="accent2"/>
            </a:solidFill>
          </a:ln>
        </p:spPr>
        <p:txBody>
          <a:bodyPr/>
          <a:lstStyle/>
          <a:p>
            <a:endParaRPr lang="en-US" dirty="0"/>
          </a:p>
          <a:p>
            <a:pPr algn="l"/>
            <a:endParaRPr lang="en-US" sz="27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34109" y="2083661"/>
            <a:ext cx="6858000" cy="586978"/>
          </a:xfrm>
        </p:spPr>
        <p:txBody>
          <a:bodyPr>
            <a:normAutofit fontScale="90000"/>
          </a:bodyPr>
          <a:lstStyle/>
          <a:p>
            <a:pPr defTabSz="457200">
              <a:lnSpc>
                <a:spcPct val="100000"/>
              </a:lnSpc>
            </a:pPr>
            <a:r>
              <a:rPr lang="en-IN" sz="3300" b="1" spc="-3" dirty="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Calibri"/>
              </a:rPr>
              <a:t>4. Testing the Data</a:t>
            </a:r>
            <a:endParaRPr lang="en-IN" sz="3300" b="1" spc="-3" dirty="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Calibri"/>
            </a:endParaRPr>
          </a:p>
        </p:txBody>
      </p:sp>
      <p:sp>
        <p:nvSpPr>
          <p:cNvPr id="5" name="object 9"/>
          <p:cNvSpPr/>
          <p:nvPr/>
        </p:nvSpPr>
        <p:spPr>
          <a:xfrm>
            <a:off x="3822445" y="3028950"/>
            <a:ext cx="1481327" cy="148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2727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350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What </a:t>
            </a:r>
            <a:r>
              <a:rPr sz="2800" spc="-5" dirty="0">
                <a:solidFill>
                  <a:srgbClr val="095A82"/>
                </a:solidFill>
              </a:rPr>
              <a:t>are</a:t>
            </a:r>
            <a:r>
              <a:rPr sz="2800" spc="20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Parameters?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560831" y="2266188"/>
            <a:ext cx="4283964" cy="1466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8744" y="2232660"/>
            <a:ext cx="4198620" cy="1584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6740" y="2292095"/>
            <a:ext cx="4182110" cy="1363980"/>
          </a:xfrm>
          <a:custGeom>
            <a:avLst/>
            <a:gdLst/>
            <a:ahLst/>
            <a:cxnLst/>
            <a:rect l="l" t="t" r="r" b="b"/>
            <a:pathLst>
              <a:path w="4182110" h="1363979">
                <a:moveTo>
                  <a:pt x="4181856" y="0"/>
                </a:moveTo>
                <a:lnTo>
                  <a:pt x="227329" y="0"/>
                </a:lnTo>
                <a:lnTo>
                  <a:pt x="181514" y="4616"/>
                </a:lnTo>
                <a:lnTo>
                  <a:pt x="138842" y="17857"/>
                </a:lnTo>
                <a:lnTo>
                  <a:pt x="100227" y="38810"/>
                </a:lnTo>
                <a:lnTo>
                  <a:pt x="66582" y="66563"/>
                </a:lnTo>
                <a:lnTo>
                  <a:pt x="38824" y="100204"/>
                </a:lnTo>
                <a:lnTo>
                  <a:pt x="17864" y="138820"/>
                </a:lnTo>
                <a:lnTo>
                  <a:pt x="4618" y="181500"/>
                </a:lnTo>
                <a:lnTo>
                  <a:pt x="0" y="227330"/>
                </a:lnTo>
                <a:lnTo>
                  <a:pt x="0" y="1363980"/>
                </a:lnTo>
                <a:lnTo>
                  <a:pt x="3954526" y="1363980"/>
                </a:lnTo>
                <a:lnTo>
                  <a:pt x="4000355" y="1359363"/>
                </a:lnTo>
                <a:lnTo>
                  <a:pt x="4043035" y="1346122"/>
                </a:lnTo>
                <a:lnTo>
                  <a:pt x="4081651" y="1325169"/>
                </a:lnTo>
                <a:lnTo>
                  <a:pt x="4115292" y="1297416"/>
                </a:lnTo>
                <a:lnTo>
                  <a:pt x="4143045" y="1263775"/>
                </a:lnTo>
                <a:lnTo>
                  <a:pt x="4163998" y="1225159"/>
                </a:lnTo>
                <a:lnTo>
                  <a:pt x="4177239" y="1182479"/>
                </a:lnTo>
                <a:lnTo>
                  <a:pt x="4181856" y="1136650"/>
                </a:lnTo>
                <a:lnTo>
                  <a:pt x="4181856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1316" y="2288286"/>
            <a:ext cx="3874770" cy="1349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15" dirty="0">
                <a:solidFill>
                  <a:srgbClr val="095A82"/>
                </a:solidFill>
                <a:cs typeface="Calibri"/>
              </a:rPr>
              <a:t>Parameters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are numbers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which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summarize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data for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entire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population, </a:t>
            </a:r>
            <a:r>
              <a:rPr sz="1400" dirty="0">
                <a:solidFill>
                  <a:srgbClr val="095A82"/>
                </a:solidFill>
                <a:cs typeface="Calibri"/>
              </a:rPr>
              <a:t>while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statistics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are  numbers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which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summarize </a:t>
            </a:r>
            <a:r>
              <a:rPr sz="1400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data from </a:t>
            </a:r>
            <a:r>
              <a:rPr sz="1400" dirty="0">
                <a:solidFill>
                  <a:srgbClr val="095A82"/>
                </a:solidFill>
                <a:cs typeface="Calibri"/>
              </a:rPr>
              <a:t>a 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sample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99085" marR="175260" indent="-286385">
              <a:spcBef>
                <a:spcPts val="34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095A82"/>
                </a:solidFill>
                <a:cs typeface="Calibri"/>
              </a:rPr>
              <a:t>Parametric </a:t>
            </a:r>
            <a:r>
              <a:rPr sz="1400" spc="-20" dirty="0">
                <a:solidFill>
                  <a:srgbClr val="095A82"/>
                </a:solidFill>
                <a:cs typeface="Calibri"/>
              </a:rPr>
              <a:t>Testing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used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for quantitative data 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and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continuous</a:t>
            </a:r>
            <a:r>
              <a:rPr sz="1400" spc="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variables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16067" y="1100327"/>
            <a:ext cx="3570732" cy="3497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48071" y="1132332"/>
            <a:ext cx="3456940" cy="3383279"/>
          </a:xfrm>
          <a:custGeom>
            <a:avLst/>
            <a:gdLst/>
            <a:ahLst/>
            <a:cxnLst/>
            <a:rect l="l" t="t" r="r" b="b"/>
            <a:pathLst>
              <a:path w="3456940" h="3383279">
                <a:moveTo>
                  <a:pt x="2892552" y="0"/>
                </a:moveTo>
                <a:lnTo>
                  <a:pt x="563879" y="0"/>
                </a:lnTo>
                <a:lnTo>
                  <a:pt x="515228" y="2069"/>
                </a:lnTo>
                <a:lnTo>
                  <a:pt x="467726" y="8166"/>
                </a:lnTo>
                <a:lnTo>
                  <a:pt x="421542" y="18121"/>
                </a:lnTo>
                <a:lnTo>
                  <a:pt x="376845" y="31764"/>
                </a:lnTo>
                <a:lnTo>
                  <a:pt x="333804" y="48926"/>
                </a:lnTo>
                <a:lnTo>
                  <a:pt x="292590" y="69437"/>
                </a:lnTo>
                <a:lnTo>
                  <a:pt x="253371" y="93129"/>
                </a:lnTo>
                <a:lnTo>
                  <a:pt x="216316" y="119833"/>
                </a:lnTo>
                <a:lnTo>
                  <a:pt x="181595" y="149378"/>
                </a:lnTo>
                <a:lnTo>
                  <a:pt x="149378" y="181595"/>
                </a:lnTo>
                <a:lnTo>
                  <a:pt x="119833" y="216316"/>
                </a:lnTo>
                <a:lnTo>
                  <a:pt x="93129" y="253371"/>
                </a:lnTo>
                <a:lnTo>
                  <a:pt x="69437" y="292590"/>
                </a:lnTo>
                <a:lnTo>
                  <a:pt x="48926" y="333804"/>
                </a:lnTo>
                <a:lnTo>
                  <a:pt x="31764" y="376845"/>
                </a:lnTo>
                <a:lnTo>
                  <a:pt x="18121" y="421542"/>
                </a:lnTo>
                <a:lnTo>
                  <a:pt x="8166" y="467726"/>
                </a:lnTo>
                <a:lnTo>
                  <a:pt x="2069" y="515228"/>
                </a:lnTo>
                <a:lnTo>
                  <a:pt x="0" y="563879"/>
                </a:lnTo>
                <a:lnTo>
                  <a:pt x="0" y="2819387"/>
                </a:lnTo>
                <a:lnTo>
                  <a:pt x="2069" y="2868042"/>
                </a:lnTo>
                <a:lnTo>
                  <a:pt x="8166" y="2915547"/>
                </a:lnTo>
                <a:lnTo>
                  <a:pt x="18121" y="2961734"/>
                </a:lnTo>
                <a:lnTo>
                  <a:pt x="31764" y="3006433"/>
                </a:lnTo>
                <a:lnTo>
                  <a:pt x="48926" y="3049475"/>
                </a:lnTo>
                <a:lnTo>
                  <a:pt x="69437" y="3090691"/>
                </a:lnTo>
                <a:lnTo>
                  <a:pt x="93129" y="3129911"/>
                </a:lnTo>
                <a:lnTo>
                  <a:pt x="119833" y="3166966"/>
                </a:lnTo>
                <a:lnTo>
                  <a:pt x="149378" y="3201687"/>
                </a:lnTo>
                <a:lnTo>
                  <a:pt x="181595" y="3233904"/>
                </a:lnTo>
                <a:lnTo>
                  <a:pt x="216316" y="3263449"/>
                </a:lnTo>
                <a:lnTo>
                  <a:pt x="253371" y="3290152"/>
                </a:lnTo>
                <a:lnTo>
                  <a:pt x="292590" y="3313844"/>
                </a:lnTo>
                <a:lnTo>
                  <a:pt x="333804" y="3334355"/>
                </a:lnTo>
                <a:lnTo>
                  <a:pt x="376845" y="3351516"/>
                </a:lnTo>
                <a:lnTo>
                  <a:pt x="421542" y="3365159"/>
                </a:lnTo>
                <a:lnTo>
                  <a:pt x="467726" y="3375113"/>
                </a:lnTo>
                <a:lnTo>
                  <a:pt x="515228" y="3381210"/>
                </a:lnTo>
                <a:lnTo>
                  <a:pt x="563879" y="3383279"/>
                </a:lnTo>
                <a:lnTo>
                  <a:pt x="2892552" y="3383279"/>
                </a:lnTo>
                <a:lnTo>
                  <a:pt x="2941203" y="3381210"/>
                </a:lnTo>
                <a:lnTo>
                  <a:pt x="2988705" y="3375113"/>
                </a:lnTo>
                <a:lnTo>
                  <a:pt x="3034889" y="3365159"/>
                </a:lnTo>
                <a:lnTo>
                  <a:pt x="3079586" y="3351516"/>
                </a:lnTo>
                <a:lnTo>
                  <a:pt x="3122627" y="3334355"/>
                </a:lnTo>
                <a:lnTo>
                  <a:pt x="3163841" y="3313844"/>
                </a:lnTo>
                <a:lnTo>
                  <a:pt x="3203060" y="3290152"/>
                </a:lnTo>
                <a:lnTo>
                  <a:pt x="3240115" y="3263449"/>
                </a:lnTo>
                <a:lnTo>
                  <a:pt x="3274836" y="3233904"/>
                </a:lnTo>
                <a:lnTo>
                  <a:pt x="3307053" y="3201687"/>
                </a:lnTo>
                <a:lnTo>
                  <a:pt x="3336598" y="3166966"/>
                </a:lnTo>
                <a:lnTo>
                  <a:pt x="3363302" y="3129911"/>
                </a:lnTo>
                <a:lnTo>
                  <a:pt x="3386994" y="3090691"/>
                </a:lnTo>
                <a:lnTo>
                  <a:pt x="3407505" y="3049475"/>
                </a:lnTo>
                <a:lnTo>
                  <a:pt x="3424667" y="3006433"/>
                </a:lnTo>
                <a:lnTo>
                  <a:pt x="3438310" y="2961734"/>
                </a:lnTo>
                <a:lnTo>
                  <a:pt x="3448265" y="2915547"/>
                </a:lnTo>
                <a:lnTo>
                  <a:pt x="3454362" y="2868042"/>
                </a:lnTo>
                <a:lnTo>
                  <a:pt x="3456431" y="2819387"/>
                </a:lnTo>
                <a:lnTo>
                  <a:pt x="3456431" y="563879"/>
                </a:lnTo>
                <a:lnTo>
                  <a:pt x="3454362" y="515228"/>
                </a:lnTo>
                <a:lnTo>
                  <a:pt x="3448265" y="467726"/>
                </a:lnTo>
                <a:lnTo>
                  <a:pt x="3438310" y="421542"/>
                </a:lnTo>
                <a:lnTo>
                  <a:pt x="3424667" y="376845"/>
                </a:lnTo>
                <a:lnTo>
                  <a:pt x="3407505" y="333804"/>
                </a:lnTo>
                <a:lnTo>
                  <a:pt x="3386994" y="292590"/>
                </a:lnTo>
                <a:lnTo>
                  <a:pt x="3363302" y="253371"/>
                </a:lnTo>
                <a:lnTo>
                  <a:pt x="3336598" y="216316"/>
                </a:lnTo>
                <a:lnTo>
                  <a:pt x="3307053" y="181595"/>
                </a:lnTo>
                <a:lnTo>
                  <a:pt x="3274836" y="149378"/>
                </a:lnTo>
                <a:lnTo>
                  <a:pt x="3240115" y="119833"/>
                </a:lnTo>
                <a:lnTo>
                  <a:pt x="3203060" y="93129"/>
                </a:lnTo>
                <a:lnTo>
                  <a:pt x="3163841" y="69437"/>
                </a:lnTo>
                <a:lnTo>
                  <a:pt x="3122627" y="48926"/>
                </a:lnTo>
                <a:lnTo>
                  <a:pt x="3079586" y="31764"/>
                </a:lnTo>
                <a:lnTo>
                  <a:pt x="3034889" y="18121"/>
                </a:lnTo>
                <a:lnTo>
                  <a:pt x="2988705" y="8166"/>
                </a:lnTo>
                <a:lnTo>
                  <a:pt x="2941203" y="2069"/>
                </a:lnTo>
                <a:lnTo>
                  <a:pt x="28925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48071" y="1132332"/>
            <a:ext cx="3456940" cy="3383279"/>
          </a:xfrm>
          <a:custGeom>
            <a:avLst/>
            <a:gdLst/>
            <a:ahLst/>
            <a:cxnLst/>
            <a:rect l="l" t="t" r="r" b="b"/>
            <a:pathLst>
              <a:path w="3456940" h="3383279">
                <a:moveTo>
                  <a:pt x="0" y="563879"/>
                </a:moveTo>
                <a:lnTo>
                  <a:pt x="2069" y="515228"/>
                </a:lnTo>
                <a:lnTo>
                  <a:pt x="8166" y="467726"/>
                </a:lnTo>
                <a:lnTo>
                  <a:pt x="18121" y="421542"/>
                </a:lnTo>
                <a:lnTo>
                  <a:pt x="31764" y="376845"/>
                </a:lnTo>
                <a:lnTo>
                  <a:pt x="48926" y="333804"/>
                </a:lnTo>
                <a:lnTo>
                  <a:pt x="69437" y="292590"/>
                </a:lnTo>
                <a:lnTo>
                  <a:pt x="93129" y="253371"/>
                </a:lnTo>
                <a:lnTo>
                  <a:pt x="119833" y="216316"/>
                </a:lnTo>
                <a:lnTo>
                  <a:pt x="149378" y="181595"/>
                </a:lnTo>
                <a:lnTo>
                  <a:pt x="181595" y="149378"/>
                </a:lnTo>
                <a:lnTo>
                  <a:pt x="216316" y="119833"/>
                </a:lnTo>
                <a:lnTo>
                  <a:pt x="253371" y="93129"/>
                </a:lnTo>
                <a:lnTo>
                  <a:pt x="292590" y="69437"/>
                </a:lnTo>
                <a:lnTo>
                  <a:pt x="333804" y="48926"/>
                </a:lnTo>
                <a:lnTo>
                  <a:pt x="376845" y="31764"/>
                </a:lnTo>
                <a:lnTo>
                  <a:pt x="421542" y="18121"/>
                </a:lnTo>
                <a:lnTo>
                  <a:pt x="467726" y="8166"/>
                </a:lnTo>
                <a:lnTo>
                  <a:pt x="515228" y="2069"/>
                </a:lnTo>
                <a:lnTo>
                  <a:pt x="563879" y="0"/>
                </a:lnTo>
                <a:lnTo>
                  <a:pt x="2892552" y="0"/>
                </a:lnTo>
                <a:lnTo>
                  <a:pt x="2941203" y="2069"/>
                </a:lnTo>
                <a:lnTo>
                  <a:pt x="2988705" y="8166"/>
                </a:lnTo>
                <a:lnTo>
                  <a:pt x="3034889" y="18121"/>
                </a:lnTo>
                <a:lnTo>
                  <a:pt x="3079586" y="31764"/>
                </a:lnTo>
                <a:lnTo>
                  <a:pt x="3122627" y="48926"/>
                </a:lnTo>
                <a:lnTo>
                  <a:pt x="3163841" y="69437"/>
                </a:lnTo>
                <a:lnTo>
                  <a:pt x="3203060" y="93129"/>
                </a:lnTo>
                <a:lnTo>
                  <a:pt x="3240115" y="119833"/>
                </a:lnTo>
                <a:lnTo>
                  <a:pt x="3274836" y="149378"/>
                </a:lnTo>
                <a:lnTo>
                  <a:pt x="3307053" y="181595"/>
                </a:lnTo>
                <a:lnTo>
                  <a:pt x="3336598" y="216316"/>
                </a:lnTo>
                <a:lnTo>
                  <a:pt x="3363302" y="253371"/>
                </a:lnTo>
                <a:lnTo>
                  <a:pt x="3386994" y="292590"/>
                </a:lnTo>
                <a:lnTo>
                  <a:pt x="3407505" y="333804"/>
                </a:lnTo>
                <a:lnTo>
                  <a:pt x="3424667" y="376845"/>
                </a:lnTo>
                <a:lnTo>
                  <a:pt x="3438310" y="421542"/>
                </a:lnTo>
                <a:lnTo>
                  <a:pt x="3448265" y="467726"/>
                </a:lnTo>
                <a:lnTo>
                  <a:pt x="3454362" y="515228"/>
                </a:lnTo>
                <a:lnTo>
                  <a:pt x="3456431" y="563879"/>
                </a:lnTo>
                <a:lnTo>
                  <a:pt x="3456431" y="2819387"/>
                </a:lnTo>
                <a:lnTo>
                  <a:pt x="3454362" y="2868042"/>
                </a:lnTo>
                <a:lnTo>
                  <a:pt x="3448265" y="2915547"/>
                </a:lnTo>
                <a:lnTo>
                  <a:pt x="3438310" y="2961734"/>
                </a:lnTo>
                <a:lnTo>
                  <a:pt x="3424667" y="3006433"/>
                </a:lnTo>
                <a:lnTo>
                  <a:pt x="3407505" y="3049475"/>
                </a:lnTo>
                <a:lnTo>
                  <a:pt x="3386994" y="3090691"/>
                </a:lnTo>
                <a:lnTo>
                  <a:pt x="3363302" y="3129911"/>
                </a:lnTo>
                <a:lnTo>
                  <a:pt x="3336598" y="3166966"/>
                </a:lnTo>
                <a:lnTo>
                  <a:pt x="3307053" y="3201687"/>
                </a:lnTo>
                <a:lnTo>
                  <a:pt x="3274836" y="3233904"/>
                </a:lnTo>
                <a:lnTo>
                  <a:pt x="3240115" y="3263449"/>
                </a:lnTo>
                <a:lnTo>
                  <a:pt x="3203060" y="3290152"/>
                </a:lnTo>
                <a:lnTo>
                  <a:pt x="3163841" y="3313844"/>
                </a:lnTo>
                <a:lnTo>
                  <a:pt x="3122627" y="3334355"/>
                </a:lnTo>
                <a:lnTo>
                  <a:pt x="3079586" y="3351516"/>
                </a:lnTo>
                <a:lnTo>
                  <a:pt x="3034889" y="3365159"/>
                </a:lnTo>
                <a:lnTo>
                  <a:pt x="2988705" y="3375113"/>
                </a:lnTo>
                <a:lnTo>
                  <a:pt x="2941203" y="3381210"/>
                </a:lnTo>
                <a:lnTo>
                  <a:pt x="2892552" y="3383279"/>
                </a:lnTo>
                <a:lnTo>
                  <a:pt x="563879" y="3383279"/>
                </a:lnTo>
                <a:lnTo>
                  <a:pt x="515228" y="3381210"/>
                </a:lnTo>
                <a:lnTo>
                  <a:pt x="467726" y="3375113"/>
                </a:lnTo>
                <a:lnTo>
                  <a:pt x="421542" y="3365159"/>
                </a:lnTo>
                <a:lnTo>
                  <a:pt x="376845" y="3351516"/>
                </a:lnTo>
                <a:lnTo>
                  <a:pt x="333804" y="3334355"/>
                </a:lnTo>
                <a:lnTo>
                  <a:pt x="292590" y="3313844"/>
                </a:lnTo>
                <a:lnTo>
                  <a:pt x="253371" y="3290152"/>
                </a:lnTo>
                <a:lnTo>
                  <a:pt x="216316" y="3263449"/>
                </a:lnTo>
                <a:lnTo>
                  <a:pt x="181595" y="3233904"/>
                </a:lnTo>
                <a:lnTo>
                  <a:pt x="149378" y="3201687"/>
                </a:lnTo>
                <a:lnTo>
                  <a:pt x="119833" y="3166966"/>
                </a:lnTo>
                <a:lnTo>
                  <a:pt x="93129" y="3129911"/>
                </a:lnTo>
                <a:lnTo>
                  <a:pt x="69437" y="3090691"/>
                </a:lnTo>
                <a:lnTo>
                  <a:pt x="48926" y="3049475"/>
                </a:lnTo>
                <a:lnTo>
                  <a:pt x="31764" y="3006433"/>
                </a:lnTo>
                <a:lnTo>
                  <a:pt x="18121" y="2961734"/>
                </a:lnTo>
                <a:lnTo>
                  <a:pt x="8166" y="2915547"/>
                </a:lnTo>
                <a:lnTo>
                  <a:pt x="2069" y="2868042"/>
                </a:lnTo>
                <a:lnTo>
                  <a:pt x="0" y="2819387"/>
                </a:lnTo>
                <a:lnTo>
                  <a:pt x="0" y="563879"/>
                </a:lnTo>
                <a:close/>
              </a:path>
            </a:pathLst>
          </a:custGeom>
          <a:ln w="12191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42176" y="1812035"/>
            <a:ext cx="318477" cy="480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68083" y="1837944"/>
            <a:ext cx="216535" cy="378460"/>
          </a:xfrm>
          <a:custGeom>
            <a:avLst/>
            <a:gdLst/>
            <a:ahLst/>
            <a:cxnLst/>
            <a:rect l="l" t="t" r="r" b="b"/>
            <a:pathLst>
              <a:path w="216534" h="378460">
                <a:moveTo>
                  <a:pt x="216408" y="269747"/>
                </a:moveTo>
                <a:lnTo>
                  <a:pt x="0" y="269747"/>
                </a:lnTo>
                <a:lnTo>
                  <a:pt x="108204" y="377951"/>
                </a:lnTo>
                <a:lnTo>
                  <a:pt x="216408" y="269747"/>
                </a:lnTo>
                <a:close/>
              </a:path>
              <a:path w="216534" h="378460">
                <a:moveTo>
                  <a:pt x="162306" y="0"/>
                </a:moveTo>
                <a:lnTo>
                  <a:pt x="54101" y="0"/>
                </a:lnTo>
                <a:lnTo>
                  <a:pt x="54101" y="269747"/>
                </a:lnTo>
                <a:lnTo>
                  <a:pt x="162306" y="269747"/>
                </a:lnTo>
                <a:lnTo>
                  <a:pt x="162306" y="0"/>
                </a:lnTo>
                <a:close/>
              </a:path>
            </a:pathLst>
          </a:custGeom>
          <a:solidFill>
            <a:srgbClr val="0F7E7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48528" y="2670086"/>
            <a:ext cx="480060" cy="3184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74435" y="2695955"/>
            <a:ext cx="378460" cy="216535"/>
          </a:xfrm>
          <a:custGeom>
            <a:avLst/>
            <a:gdLst/>
            <a:ahLst/>
            <a:cxnLst/>
            <a:rect l="l" t="t" r="r" b="b"/>
            <a:pathLst>
              <a:path w="378460" h="216535">
                <a:moveTo>
                  <a:pt x="269748" y="0"/>
                </a:moveTo>
                <a:lnTo>
                  <a:pt x="269748" y="54101"/>
                </a:lnTo>
                <a:lnTo>
                  <a:pt x="0" y="54101"/>
                </a:lnTo>
                <a:lnTo>
                  <a:pt x="0" y="162306"/>
                </a:lnTo>
                <a:lnTo>
                  <a:pt x="269748" y="162306"/>
                </a:lnTo>
                <a:lnTo>
                  <a:pt x="269748" y="216407"/>
                </a:lnTo>
                <a:lnTo>
                  <a:pt x="377951" y="108204"/>
                </a:lnTo>
                <a:lnTo>
                  <a:pt x="269748" y="0"/>
                </a:lnTo>
                <a:close/>
              </a:path>
            </a:pathLst>
          </a:custGeom>
          <a:solidFill>
            <a:srgbClr val="0F7E7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42176" y="3374135"/>
            <a:ext cx="318477" cy="480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68083" y="3400044"/>
            <a:ext cx="216535" cy="378460"/>
          </a:xfrm>
          <a:custGeom>
            <a:avLst/>
            <a:gdLst/>
            <a:ahLst/>
            <a:cxnLst/>
            <a:rect l="l" t="t" r="r" b="b"/>
            <a:pathLst>
              <a:path w="216534" h="378460">
                <a:moveTo>
                  <a:pt x="162306" y="108203"/>
                </a:moveTo>
                <a:lnTo>
                  <a:pt x="54101" y="108203"/>
                </a:lnTo>
                <a:lnTo>
                  <a:pt x="54101" y="377951"/>
                </a:lnTo>
                <a:lnTo>
                  <a:pt x="162306" y="377951"/>
                </a:lnTo>
                <a:lnTo>
                  <a:pt x="162306" y="108203"/>
                </a:lnTo>
                <a:close/>
              </a:path>
              <a:path w="216534" h="378460">
                <a:moveTo>
                  <a:pt x="108204" y="0"/>
                </a:moveTo>
                <a:lnTo>
                  <a:pt x="0" y="108203"/>
                </a:lnTo>
                <a:lnTo>
                  <a:pt x="216408" y="108203"/>
                </a:lnTo>
                <a:lnTo>
                  <a:pt x="108204" y="0"/>
                </a:lnTo>
                <a:close/>
              </a:path>
            </a:pathLst>
          </a:custGeom>
          <a:solidFill>
            <a:srgbClr val="0F7E7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74280" y="2670086"/>
            <a:ext cx="480059" cy="3184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00188" y="2695955"/>
            <a:ext cx="378460" cy="216535"/>
          </a:xfrm>
          <a:custGeom>
            <a:avLst/>
            <a:gdLst/>
            <a:ahLst/>
            <a:cxnLst/>
            <a:rect l="l" t="t" r="r" b="b"/>
            <a:pathLst>
              <a:path w="378459" h="216535">
                <a:moveTo>
                  <a:pt x="108203" y="0"/>
                </a:moveTo>
                <a:lnTo>
                  <a:pt x="0" y="108204"/>
                </a:lnTo>
                <a:lnTo>
                  <a:pt x="108203" y="216407"/>
                </a:lnTo>
                <a:lnTo>
                  <a:pt x="108203" y="162306"/>
                </a:lnTo>
                <a:lnTo>
                  <a:pt x="377951" y="162306"/>
                </a:lnTo>
                <a:lnTo>
                  <a:pt x="377951" y="54101"/>
                </a:lnTo>
                <a:lnTo>
                  <a:pt x="108203" y="54101"/>
                </a:lnTo>
                <a:lnTo>
                  <a:pt x="108203" y="0"/>
                </a:lnTo>
                <a:close/>
              </a:path>
            </a:pathLst>
          </a:custGeom>
          <a:solidFill>
            <a:srgbClr val="0F7E7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62955" y="2609062"/>
            <a:ext cx="440461" cy="4404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8864" y="2634995"/>
            <a:ext cx="338327" cy="338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78168" y="1464551"/>
            <a:ext cx="446506" cy="432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704076" y="1490472"/>
            <a:ext cx="344424" cy="3307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997952" y="2609062"/>
            <a:ext cx="441972" cy="4404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023859" y="2634995"/>
            <a:ext cx="339851" cy="338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678168" y="3791711"/>
            <a:ext cx="449605" cy="4419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04076" y="3817620"/>
            <a:ext cx="347472" cy="3398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68388" y="1535125"/>
            <a:ext cx="3841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5F5F5F"/>
                </a:solidFill>
                <a:cs typeface="Calibri"/>
              </a:rPr>
              <a:t>Tim</a:t>
            </a:r>
            <a:r>
              <a:rPr sz="1400" dirty="0">
                <a:solidFill>
                  <a:srgbClr val="5F5F5F"/>
                </a:solidFill>
                <a:cs typeface="Calibri"/>
              </a:rPr>
              <a:t>e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62621" y="3857040"/>
            <a:ext cx="42925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srgbClr val="5F5F5F"/>
                </a:solidFill>
                <a:cs typeface="Calibri"/>
              </a:rPr>
              <a:t>Goals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946897" y="3080131"/>
            <a:ext cx="4572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5F5F5F"/>
                </a:solidFill>
                <a:cs typeface="Calibri"/>
              </a:rPr>
              <a:t>Scope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10683" y="3080131"/>
            <a:ext cx="95694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5F5F5F"/>
                </a:solidFill>
                <a:cs typeface="Calibri"/>
              </a:rPr>
              <a:t>Performance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13347" y="2301239"/>
            <a:ext cx="1327403" cy="10180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2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794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Parametric</a:t>
            </a:r>
            <a:r>
              <a:rPr sz="280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3374135" y="2356104"/>
            <a:ext cx="615950" cy="584200"/>
          </a:xfrm>
          <a:custGeom>
            <a:avLst/>
            <a:gdLst/>
            <a:ahLst/>
            <a:cxnLst/>
            <a:rect l="l" t="t" r="r" b="b"/>
            <a:pathLst>
              <a:path w="615950" h="584200">
                <a:moveTo>
                  <a:pt x="596264" y="0"/>
                </a:moveTo>
                <a:lnTo>
                  <a:pt x="19430" y="0"/>
                </a:lnTo>
                <a:lnTo>
                  <a:pt x="11465" y="1710"/>
                </a:lnTo>
                <a:lnTo>
                  <a:pt x="5334" y="6350"/>
                </a:lnTo>
                <a:lnTo>
                  <a:pt x="1393" y="13180"/>
                </a:lnTo>
                <a:lnTo>
                  <a:pt x="0" y="21462"/>
                </a:lnTo>
                <a:lnTo>
                  <a:pt x="0" y="564260"/>
                </a:lnTo>
                <a:lnTo>
                  <a:pt x="1393" y="572226"/>
                </a:lnTo>
                <a:lnTo>
                  <a:pt x="5334" y="578357"/>
                </a:lnTo>
                <a:lnTo>
                  <a:pt x="11465" y="582298"/>
                </a:lnTo>
                <a:lnTo>
                  <a:pt x="19430" y="583691"/>
                </a:lnTo>
                <a:lnTo>
                  <a:pt x="596264" y="583691"/>
                </a:lnTo>
                <a:lnTo>
                  <a:pt x="604230" y="582298"/>
                </a:lnTo>
                <a:lnTo>
                  <a:pt x="610362" y="578357"/>
                </a:lnTo>
                <a:lnTo>
                  <a:pt x="614302" y="572226"/>
                </a:lnTo>
                <a:lnTo>
                  <a:pt x="615696" y="564260"/>
                </a:lnTo>
                <a:lnTo>
                  <a:pt x="615696" y="21462"/>
                </a:lnTo>
                <a:lnTo>
                  <a:pt x="614302" y="13180"/>
                </a:lnTo>
                <a:lnTo>
                  <a:pt x="610362" y="6350"/>
                </a:lnTo>
                <a:lnTo>
                  <a:pt x="604230" y="1710"/>
                </a:lnTo>
                <a:lnTo>
                  <a:pt x="596264" y="0"/>
                </a:lnTo>
                <a:close/>
              </a:path>
            </a:pathLst>
          </a:custGeom>
          <a:solidFill>
            <a:srgbClr val="095F8A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50891" y="2356104"/>
            <a:ext cx="620395" cy="584200"/>
          </a:xfrm>
          <a:custGeom>
            <a:avLst/>
            <a:gdLst/>
            <a:ahLst/>
            <a:cxnLst/>
            <a:rect l="l" t="t" r="r" b="b"/>
            <a:pathLst>
              <a:path w="620395" h="584200">
                <a:moveTo>
                  <a:pt x="598805" y="0"/>
                </a:moveTo>
                <a:lnTo>
                  <a:pt x="21462" y="0"/>
                </a:lnTo>
                <a:lnTo>
                  <a:pt x="13180" y="1710"/>
                </a:lnTo>
                <a:lnTo>
                  <a:pt x="6350" y="6350"/>
                </a:lnTo>
                <a:lnTo>
                  <a:pt x="1710" y="13180"/>
                </a:lnTo>
                <a:lnTo>
                  <a:pt x="0" y="21462"/>
                </a:lnTo>
                <a:lnTo>
                  <a:pt x="0" y="564260"/>
                </a:lnTo>
                <a:lnTo>
                  <a:pt x="1710" y="572226"/>
                </a:lnTo>
                <a:lnTo>
                  <a:pt x="6350" y="578357"/>
                </a:lnTo>
                <a:lnTo>
                  <a:pt x="13180" y="582298"/>
                </a:lnTo>
                <a:lnTo>
                  <a:pt x="21462" y="583691"/>
                </a:lnTo>
                <a:lnTo>
                  <a:pt x="598805" y="583691"/>
                </a:lnTo>
                <a:lnTo>
                  <a:pt x="607087" y="582298"/>
                </a:lnTo>
                <a:lnTo>
                  <a:pt x="613918" y="578357"/>
                </a:lnTo>
                <a:lnTo>
                  <a:pt x="618557" y="572226"/>
                </a:lnTo>
                <a:lnTo>
                  <a:pt x="620268" y="564260"/>
                </a:lnTo>
                <a:lnTo>
                  <a:pt x="620268" y="21462"/>
                </a:lnTo>
                <a:lnTo>
                  <a:pt x="618557" y="13180"/>
                </a:lnTo>
                <a:lnTo>
                  <a:pt x="613917" y="6350"/>
                </a:lnTo>
                <a:lnTo>
                  <a:pt x="607087" y="1710"/>
                </a:lnTo>
                <a:lnTo>
                  <a:pt x="598805" y="0"/>
                </a:lnTo>
                <a:close/>
              </a:path>
            </a:pathLst>
          </a:custGeom>
          <a:solidFill>
            <a:srgbClr val="7B4F07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32220" y="2356104"/>
            <a:ext cx="622300" cy="584200"/>
          </a:xfrm>
          <a:custGeom>
            <a:avLst/>
            <a:gdLst/>
            <a:ahLst/>
            <a:cxnLst/>
            <a:rect l="l" t="t" r="r" b="b"/>
            <a:pathLst>
              <a:path w="622300" h="584200">
                <a:moveTo>
                  <a:pt x="600328" y="0"/>
                </a:moveTo>
                <a:lnTo>
                  <a:pt x="21462" y="0"/>
                </a:lnTo>
                <a:lnTo>
                  <a:pt x="13180" y="1710"/>
                </a:lnTo>
                <a:lnTo>
                  <a:pt x="6350" y="6350"/>
                </a:lnTo>
                <a:lnTo>
                  <a:pt x="1710" y="13180"/>
                </a:lnTo>
                <a:lnTo>
                  <a:pt x="0" y="21462"/>
                </a:lnTo>
                <a:lnTo>
                  <a:pt x="0" y="564260"/>
                </a:lnTo>
                <a:lnTo>
                  <a:pt x="1710" y="572226"/>
                </a:lnTo>
                <a:lnTo>
                  <a:pt x="6350" y="578357"/>
                </a:lnTo>
                <a:lnTo>
                  <a:pt x="13180" y="582298"/>
                </a:lnTo>
                <a:lnTo>
                  <a:pt x="21462" y="583691"/>
                </a:lnTo>
                <a:lnTo>
                  <a:pt x="600328" y="583691"/>
                </a:lnTo>
                <a:lnTo>
                  <a:pt x="608611" y="582298"/>
                </a:lnTo>
                <a:lnTo>
                  <a:pt x="615441" y="578357"/>
                </a:lnTo>
                <a:lnTo>
                  <a:pt x="620081" y="572226"/>
                </a:lnTo>
                <a:lnTo>
                  <a:pt x="621791" y="564260"/>
                </a:lnTo>
                <a:lnTo>
                  <a:pt x="621791" y="21462"/>
                </a:lnTo>
                <a:lnTo>
                  <a:pt x="620081" y="13180"/>
                </a:lnTo>
                <a:lnTo>
                  <a:pt x="615441" y="6350"/>
                </a:lnTo>
                <a:lnTo>
                  <a:pt x="608611" y="1710"/>
                </a:lnTo>
                <a:lnTo>
                  <a:pt x="600328" y="0"/>
                </a:lnTo>
                <a:close/>
              </a:path>
            </a:pathLst>
          </a:custGeom>
          <a:solidFill>
            <a:srgbClr val="77913A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94332" y="2356104"/>
            <a:ext cx="619125" cy="584200"/>
          </a:xfrm>
          <a:custGeom>
            <a:avLst/>
            <a:gdLst/>
            <a:ahLst/>
            <a:cxnLst/>
            <a:rect l="l" t="t" r="r" b="b"/>
            <a:pathLst>
              <a:path w="619125" h="584200">
                <a:moveTo>
                  <a:pt x="597281" y="0"/>
                </a:moveTo>
                <a:lnTo>
                  <a:pt x="21462" y="0"/>
                </a:lnTo>
                <a:lnTo>
                  <a:pt x="13180" y="1710"/>
                </a:lnTo>
                <a:lnTo>
                  <a:pt x="6350" y="6350"/>
                </a:lnTo>
                <a:lnTo>
                  <a:pt x="1710" y="13180"/>
                </a:lnTo>
                <a:lnTo>
                  <a:pt x="0" y="21462"/>
                </a:lnTo>
                <a:lnTo>
                  <a:pt x="0" y="564260"/>
                </a:lnTo>
                <a:lnTo>
                  <a:pt x="1710" y="572226"/>
                </a:lnTo>
                <a:lnTo>
                  <a:pt x="6350" y="578357"/>
                </a:lnTo>
                <a:lnTo>
                  <a:pt x="13180" y="582298"/>
                </a:lnTo>
                <a:lnTo>
                  <a:pt x="21462" y="583691"/>
                </a:lnTo>
                <a:lnTo>
                  <a:pt x="597281" y="583691"/>
                </a:lnTo>
                <a:lnTo>
                  <a:pt x="605563" y="582298"/>
                </a:lnTo>
                <a:lnTo>
                  <a:pt x="612394" y="578357"/>
                </a:lnTo>
                <a:lnTo>
                  <a:pt x="617033" y="572226"/>
                </a:lnTo>
                <a:lnTo>
                  <a:pt x="618744" y="564260"/>
                </a:lnTo>
                <a:lnTo>
                  <a:pt x="618744" y="21462"/>
                </a:lnTo>
                <a:lnTo>
                  <a:pt x="617033" y="13180"/>
                </a:lnTo>
                <a:lnTo>
                  <a:pt x="612394" y="6350"/>
                </a:lnTo>
                <a:lnTo>
                  <a:pt x="605563" y="1710"/>
                </a:lnTo>
                <a:lnTo>
                  <a:pt x="597281" y="0"/>
                </a:lnTo>
                <a:close/>
              </a:path>
            </a:pathLst>
          </a:custGeom>
          <a:solidFill>
            <a:srgbClr val="07436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33144" y="2392679"/>
            <a:ext cx="6052185" cy="337185"/>
          </a:xfrm>
          <a:custGeom>
            <a:avLst/>
            <a:gdLst/>
            <a:ahLst/>
            <a:cxnLst/>
            <a:rect l="l" t="t" r="r" b="b"/>
            <a:pathLst>
              <a:path w="6052184" h="337185">
                <a:moveTo>
                  <a:pt x="0" y="336804"/>
                </a:moveTo>
                <a:lnTo>
                  <a:pt x="6051804" y="336804"/>
                </a:lnTo>
                <a:lnTo>
                  <a:pt x="6051804" y="0"/>
                </a:lnTo>
                <a:lnTo>
                  <a:pt x="0" y="0"/>
                </a:lnTo>
                <a:lnTo>
                  <a:pt x="0" y="336804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3144" y="2414016"/>
            <a:ext cx="6051804" cy="338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11095" y="3194304"/>
            <a:ext cx="809244" cy="263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14144" y="3140964"/>
            <a:ext cx="166116" cy="106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11095" y="2356104"/>
            <a:ext cx="887094" cy="891540"/>
          </a:xfrm>
          <a:custGeom>
            <a:avLst/>
            <a:gdLst/>
            <a:ahLst/>
            <a:cxnLst/>
            <a:rect l="l" t="t" r="r" b="b"/>
            <a:pathLst>
              <a:path w="887094" h="891539">
                <a:moveTo>
                  <a:pt x="785622" y="0"/>
                </a:moveTo>
                <a:lnTo>
                  <a:pt x="0" y="0"/>
                </a:lnTo>
                <a:lnTo>
                  <a:pt x="54002" y="11162"/>
                </a:lnTo>
                <a:lnTo>
                  <a:pt x="79692" y="33861"/>
                </a:lnTo>
                <a:lnTo>
                  <a:pt x="87475" y="56203"/>
                </a:lnTo>
                <a:lnTo>
                  <a:pt x="87675" y="63382"/>
                </a:lnTo>
                <a:lnTo>
                  <a:pt x="87756" y="795908"/>
                </a:lnTo>
                <a:lnTo>
                  <a:pt x="86866" y="810851"/>
                </a:lnTo>
                <a:lnTo>
                  <a:pt x="79200" y="843724"/>
                </a:lnTo>
                <a:lnTo>
                  <a:pt x="57271" y="876597"/>
                </a:lnTo>
                <a:lnTo>
                  <a:pt x="13589" y="891539"/>
                </a:lnTo>
                <a:lnTo>
                  <a:pt x="253365" y="891539"/>
                </a:lnTo>
                <a:lnTo>
                  <a:pt x="253365" y="889634"/>
                </a:lnTo>
                <a:lnTo>
                  <a:pt x="785622" y="889634"/>
                </a:lnTo>
                <a:lnTo>
                  <a:pt x="825299" y="881727"/>
                </a:lnTo>
                <a:lnTo>
                  <a:pt x="857488" y="860091"/>
                </a:lnTo>
                <a:lnTo>
                  <a:pt x="879080" y="827859"/>
                </a:lnTo>
                <a:lnTo>
                  <a:pt x="886968" y="788162"/>
                </a:lnTo>
                <a:lnTo>
                  <a:pt x="886968" y="103377"/>
                </a:lnTo>
                <a:lnTo>
                  <a:pt x="879080" y="63382"/>
                </a:lnTo>
                <a:lnTo>
                  <a:pt x="857488" y="30495"/>
                </a:lnTo>
                <a:lnTo>
                  <a:pt x="825299" y="8205"/>
                </a:lnTo>
                <a:lnTo>
                  <a:pt x="785622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75688" y="2510027"/>
            <a:ext cx="645160" cy="646430"/>
          </a:xfrm>
          <a:custGeom>
            <a:avLst/>
            <a:gdLst/>
            <a:ahLst/>
            <a:cxnLst/>
            <a:rect l="l" t="t" r="r" b="b"/>
            <a:pathLst>
              <a:path w="645160" h="646430">
                <a:moveTo>
                  <a:pt x="625220" y="0"/>
                </a:moveTo>
                <a:lnTo>
                  <a:pt x="21462" y="0"/>
                </a:lnTo>
                <a:lnTo>
                  <a:pt x="13180" y="1680"/>
                </a:lnTo>
                <a:lnTo>
                  <a:pt x="6350" y="6111"/>
                </a:lnTo>
                <a:lnTo>
                  <a:pt x="1710" y="12376"/>
                </a:lnTo>
                <a:lnTo>
                  <a:pt x="0" y="19558"/>
                </a:lnTo>
                <a:lnTo>
                  <a:pt x="0" y="624713"/>
                </a:lnTo>
                <a:lnTo>
                  <a:pt x="1710" y="632995"/>
                </a:lnTo>
                <a:lnTo>
                  <a:pt x="6350" y="639826"/>
                </a:lnTo>
                <a:lnTo>
                  <a:pt x="13180" y="644465"/>
                </a:lnTo>
                <a:lnTo>
                  <a:pt x="21462" y="646176"/>
                </a:lnTo>
                <a:lnTo>
                  <a:pt x="625220" y="646176"/>
                </a:lnTo>
                <a:lnTo>
                  <a:pt x="632329" y="644465"/>
                </a:lnTo>
                <a:lnTo>
                  <a:pt x="638556" y="639826"/>
                </a:lnTo>
                <a:lnTo>
                  <a:pt x="642973" y="632995"/>
                </a:lnTo>
                <a:lnTo>
                  <a:pt x="644651" y="624713"/>
                </a:lnTo>
                <a:lnTo>
                  <a:pt x="644651" y="19558"/>
                </a:lnTo>
                <a:lnTo>
                  <a:pt x="642973" y="12376"/>
                </a:lnTo>
                <a:lnTo>
                  <a:pt x="638556" y="6111"/>
                </a:lnTo>
                <a:lnTo>
                  <a:pt x="632329" y="1680"/>
                </a:lnTo>
                <a:lnTo>
                  <a:pt x="62522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90900" y="3194304"/>
            <a:ext cx="807720" cy="2636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93947" y="3140964"/>
            <a:ext cx="164591" cy="1066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390900" y="2356104"/>
            <a:ext cx="887094" cy="891540"/>
          </a:xfrm>
          <a:custGeom>
            <a:avLst/>
            <a:gdLst/>
            <a:ahLst/>
            <a:cxnLst/>
            <a:rect l="l" t="t" r="r" b="b"/>
            <a:pathLst>
              <a:path w="887095" h="891539">
                <a:moveTo>
                  <a:pt x="783589" y="0"/>
                </a:moveTo>
                <a:lnTo>
                  <a:pt x="0" y="0"/>
                </a:lnTo>
                <a:lnTo>
                  <a:pt x="52881" y="11162"/>
                </a:lnTo>
                <a:lnTo>
                  <a:pt x="77962" y="33861"/>
                </a:lnTo>
                <a:lnTo>
                  <a:pt x="85492" y="56203"/>
                </a:lnTo>
                <a:lnTo>
                  <a:pt x="85658" y="63382"/>
                </a:lnTo>
                <a:lnTo>
                  <a:pt x="85725" y="795908"/>
                </a:lnTo>
                <a:lnTo>
                  <a:pt x="84853" y="810851"/>
                </a:lnTo>
                <a:lnTo>
                  <a:pt x="77231" y="843724"/>
                </a:lnTo>
                <a:lnTo>
                  <a:pt x="55346" y="876597"/>
                </a:lnTo>
                <a:lnTo>
                  <a:pt x="11684" y="891539"/>
                </a:lnTo>
                <a:lnTo>
                  <a:pt x="253364" y="891539"/>
                </a:lnTo>
                <a:lnTo>
                  <a:pt x="251460" y="889634"/>
                </a:lnTo>
                <a:lnTo>
                  <a:pt x="783589" y="889634"/>
                </a:lnTo>
                <a:lnTo>
                  <a:pt x="823638" y="881727"/>
                </a:lnTo>
                <a:lnTo>
                  <a:pt x="856519" y="860091"/>
                </a:lnTo>
                <a:lnTo>
                  <a:pt x="878780" y="827859"/>
                </a:lnTo>
                <a:lnTo>
                  <a:pt x="886967" y="788162"/>
                </a:lnTo>
                <a:lnTo>
                  <a:pt x="886967" y="103377"/>
                </a:lnTo>
                <a:lnTo>
                  <a:pt x="878780" y="63382"/>
                </a:lnTo>
                <a:lnTo>
                  <a:pt x="856519" y="30495"/>
                </a:lnTo>
                <a:lnTo>
                  <a:pt x="823638" y="8205"/>
                </a:lnTo>
                <a:lnTo>
                  <a:pt x="783589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53967" y="2510027"/>
            <a:ext cx="645160" cy="646430"/>
          </a:xfrm>
          <a:custGeom>
            <a:avLst/>
            <a:gdLst/>
            <a:ahLst/>
            <a:cxnLst/>
            <a:rect l="l" t="t" r="r" b="b"/>
            <a:pathLst>
              <a:path w="645160" h="646430">
                <a:moveTo>
                  <a:pt x="625221" y="0"/>
                </a:moveTo>
                <a:lnTo>
                  <a:pt x="21462" y="0"/>
                </a:lnTo>
                <a:lnTo>
                  <a:pt x="13180" y="1680"/>
                </a:lnTo>
                <a:lnTo>
                  <a:pt x="6350" y="6111"/>
                </a:lnTo>
                <a:lnTo>
                  <a:pt x="1710" y="12376"/>
                </a:lnTo>
                <a:lnTo>
                  <a:pt x="0" y="19558"/>
                </a:lnTo>
                <a:lnTo>
                  <a:pt x="0" y="624713"/>
                </a:lnTo>
                <a:lnTo>
                  <a:pt x="1710" y="632995"/>
                </a:lnTo>
                <a:lnTo>
                  <a:pt x="6350" y="639826"/>
                </a:lnTo>
                <a:lnTo>
                  <a:pt x="13180" y="644465"/>
                </a:lnTo>
                <a:lnTo>
                  <a:pt x="21462" y="646176"/>
                </a:lnTo>
                <a:lnTo>
                  <a:pt x="625221" y="646176"/>
                </a:lnTo>
                <a:lnTo>
                  <a:pt x="633186" y="644465"/>
                </a:lnTo>
                <a:lnTo>
                  <a:pt x="639318" y="639826"/>
                </a:lnTo>
                <a:lnTo>
                  <a:pt x="643258" y="632995"/>
                </a:lnTo>
                <a:lnTo>
                  <a:pt x="644652" y="624713"/>
                </a:lnTo>
                <a:lnTo>
                  <a:pt x="644652" y="19558"/>
                </a:lnTo>
                <a:lnTo>
                  <a:pt x="643258" y="12376"/>
                </a:lnTo>
                <a:lnTo>
                  <a:pt x="639318" y="6111"/>
                </a:lnTo>
                <a:lnTo>
                  <a:pt x="633186" y="1680"/>
                </a:lnTo>
                <a:lnTo>
                  <a:pt x="625221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72228" y="3194304"/>
            <a:ext cx="806196" cy="2636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72228" y="3140964"/>
            <a:ext cx="166116" cy="1066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72228" y="2356104"/>
            <a:ext cx="887094" cy="891540"/>
          </a:xfrm>
          <a:custGeom>
            <a:avLst/>
            <a:gdLst/>
            <a:ahLst/>
            <a:cxnLst/>
            <a:rect l="l" t="t" r="r" b="b"/>
            <a:pathLst>
              <a:path w="887095" h="891539">
                <a:moveTo>
                  <a:pt x="783589" y="0"/>
                </a:moveTo>
                <a:lnTo>
                  <a:pt x="0" y="0"/>
                </a:lnTo>
                <a:lnTo>
                  <a:pt x="53199" y="11162"/>
                </a:lnTo>
                <a:lnTo>
                  <a:pt x="78978" y="33861"/>
                </a:lnTo>
                <a:lnTo>
                  <a:pt x="87207" y="56203"/>
                </a:lnTo>
                <a:lnTo>
                  <a:pt x="87757" y="66293"/>
                </a:lnTo>
                <a:lnTo>
                  <a:pt x="87757" y="95631"/>
                </a:lnTo>
                <a:lnTo>
                  <a:pt x="85725" y="97535"/>
                </a:lnTo>
                <a:lnTo>
                  <a:pt x="85725" y="794003"/>
                </a:lnTo>
                <a:lnTo>
                  <a:pt x="87757" y="795908"/>
                </a:lnTo>
                <a:lnTo>
                  <a:pt x="85725" y="795908"/>
                </a:lnTo>
                <a:lnTo>
                  <a:pt x="84853" y="810851"/>
                </a:lnTo>
                <a:lnTo>
                  <a:pt x="77231" y="843724"/>
                </a:lnTo>
                <a:lnTo>
                  <a:pt x="55346" y="876597"/>
                </a:lnTo>
                <a:lnTo>
                  <a:pt x="11684" y="891539"/>
                </a:lnTo>
                <a:lnTo>
                  <a:pt x="253364" y="891539"/>
                </a:lnTo>
                <a:lnTo>
                  <a:pt x="251460" y="889634"/>
                </a:lnTo>
                <a:lnTo>
                  <a:pt x="783589" y="889634"/>
                </a:lnTo>
                <a:lnTo>
                  <a:pt x="823638" y="881727"/>
                </a:lnTo>
                <a:lnTo>
                  <a:pt x="856519" y="860091"/>
                </a:lnTo>
                <a:lnTo>
                  <a:pt x="878780" y="827859"/>
                </a:lnTo>
                <a:lnTo>
                  <a:pt x="886968" y="788162"/>
                </a:lnTo>
                <a:lnTo>
                  <a:pt x="886968" y="103377"/>
                </a:lnTo>
                <a:lnTo>
                  <a:pt x="878780" y="63382"/>
                </a:lnTo>
                <a:lnTo>
                  <a:pt x="856519" y="30495"/>
                </a:lnTo>
                <a:lnTo>
                  <a:pt x="823638" y="8205"/>
                </a:lnTo>
                <a:lnTo>
                  <a:pt x="783589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033771" y="2510027"/>
            <a:ext cx="645160" cy="646430"/>
          </a:xfrm>
          <a:custGeom>
            <a:avLst/>
            <a:gdLst/>
            <a:ahLst/>
            <a:cxnLst/>
            <a:rect l="l" t="t" r="r" b="b"/>
            <a:pathLst>
              <a:path w="645160" h="646430">
                <a:moveTo>
                  <a:pt x="623188" y="0"/>
                </a:moveTo>
                <a:lnTo>
                  <a:pt x="19430" y="0"/>
                </a:lnTo>
                <a:lnTo>
                  <a:pt x="11465" y="1680"/>
                </a:lnTo>
                <a:lnTo>
                  <a:pt x="5334" y="6111"/>
                </a:lnTo>
                <a:lnTo>
                  <a:pt x="1393" y="12376"/>
                </a:lnTo>
                <a:lnTo>
                  <a:pt x="0" y="19558"/>
                </a:lnTo>
                <a:lnTo>
                  <a:pt x="0" y="624713"/>
                </a:lnTo>
                <a:lnTo>
                  <a:pt x="1393" y="632995"/>
                </a:lnTo>
                <a:lnTo>
                  <a:pt x="5334" y="639826"/>
                </a:lnTo>
                <a:lnTo>
                  <a:pt x="11465" y="644465"/>
                </a:lnTo>
                <a:lnTo>
                  <a:pt x="19430" y="646176"/>
                </a:lnTo>
                <a:lnTo>
                  <a:pt x="623188" y="646176"/>
                </a:lnTo>
                <a:lnTo>
                  <a:pt x="631471" y="644465"/>
                </a:lnTo>
                <a:lnTo>
                  <a:pt x="638301" y="639826"/>
                </a:lnTo>
                <a:lnTo>
                  <a:pt x="642941" y="632995"/>
                </a:lnTo>
                <a:lnTo>
                  <a:pt x="644651" y="624713"/>
                </a:lnTo>
                <a:lnTo>
                  <a:pt x="644651" y="19558"/>
                </a:lnTo>
                <a:lnTo>
                  <a:pt x="642941" y="12376"/>
                </a:lnTo>
                <a:lnTo>
                  <a:pt x="638301" y="6111"/>
                </a:lnTo>
                <a:lnTo>
                  <a:pt x="631471" y="1680"/>
                </a:lnTo>
                <a:lnTo>
                  <a:pt x="62318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352032" y="3194304"/>
            <a:ext cx="807719" cy="2636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52032" y="3140964"/>
            <a:ext cx="167639" cy="1066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352032" y="2356104"/>
            <a:ext cx="887094" cy="891540"/>
          </a:xfrm>
          <a:custGeom>
            <a:avLst/>
            <a:gdLst/>
            <a:ahLst/>
            <a:cxnLst/>
            <a:rect l="l" t="t" r="r" b="b"/>
            <a:pathLst>
              <a:path w="887095" h="891539">
                <a:moveTo>
                  <a:pt x="783589" y="0"/>
                </a:moveTo>
                <a:lnTo>
                  <a:pt x="0" y="0"/>
                </a:lnTo>
                <a:lnTo>
                  <a:pt x="53199" y="11162"/>
                </a:lnTo>
                <a:lnTo>
                  <a:pt x="78978" y="33861"/>
                </a:lnTo>
                <a:lnTo>
                  <a:pt x="87207" y="56203"/>
                </a:lnTo>
                <a:lnTo>
                  <a:pt x="87756" y="66293"/>
                </a:lnTo>
                <a:lnTo>
                  <a:pt x="87756" y="795908"/>
                </a:lnTo>
                <a:lnTo>
                  <a:pt x="86836" y="810851"/>
                </a:lnTo>
                <a:lnTo>
                  <a:pt x="78962" y="843724"/>
                </a:lnTo>
                <a:lnTo>
                  <a:pt x="56467" y="876597"/>
                </a:lnTo>
                <a:lnTo>
                  <a:pt x="11683" y="891539"/>
                </a:lnTo>
                <a:lnTo>
                  <a:pt x="253364" y="891539"/>
                </a:lnTo>
                <a:lnTo>
                  <a:pt x="253364" y="889634"/>
                </a:lnTo>
                <a:lnTo>
                  <a:pt x="783589" y="889634"/>
                </a:lnTo>
                <a:lnTo>
                  <a:pt x="824442" y="881727"/>
                </a:lnTo>
                <a:lnTo>
                  <a:pt x="857234" y="860091"/>
                </a:lnTo>
                <a:lnTo>
                  <a:pt x="879048" y="827859"/>
                </a:lnTo>
                <a:lnTo>
                  <a:pt x="886967" y="788162"/>
                </a:lnTo>
                <a:lnTo>
                  <a:pt x="886967" y="103377"/>
                </a:lnTo>
                <a:lnTo>
                  <a:pt x="879048" y="63382"/>
                </a:lnTo>
                <a:lnTo>
                  <a:pt x="857234" y="30495"/>
                </a:lnTo>
                <a:lnTo>
                  <a:pt x="824442" y="8205"/>
                </a:lnTo>
                <a:lnTo>
                  <a:pt x="783589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513576" y="2510027"/>
            <a:ext cx="646430" cy="646430"/>
          </a:xfrm>
          <a:custGeom>
            <a:avLst/>
            <a:gdLst/>
            <a:ahLst/>
            <a:cxnLst/>
            <a:rect l="l" t="t" r="r" b="b"/>
            <a:pathLst>
              <a:path w="646429" h="646430">
                <a:moveTo>
                  <a:pt x="624713" y="0"/>
                </a:moveTo>
                <a:lnTo>
                  <a:pt x="19557" y="0"/>
                </a:lnTo>
                <a:lnTo>
                  <a:pt x="12376" y="1680"/>
                </a:lnTo>
                <a:lnTo>
                  <a:pt x="6111" y="6111"/>
                </a:lnTo>
                <a:lnTo>
                  <a:pt x="1680" y="12376"/>
                </a:lnTo>
                <a:lnTo>
                  <a:pt x="0" y="19558"/>
                </a:lnTo>
                <a:lnTo>
                  <a:pt x="0" y="624713"/>
                </a:lnTo>
                <a:lnTo>
                  <a:pt x="1680" y="632995"/>
                </a:lnTo>
                <a:lnTo>
                  <a:pt x="6111" y="639826"/>
                </a:lnTo>
                <a:lnTo>
                  <a:pt x="12376" y="644465"/>
                </a:lnTo>
                <a:lnTo>
                  <a:pt x="19557" y="646176"/>
                </a:lnTo>
                <a:lnTo>
                  <a:pt x="624713" y="646176"/>
                </a:lnTo>
                <a:lnTo>
                  <a:pt x="632995" y="644465"/>
                </a:lnTo>
                <a:lnTo>
                  <a:pt x="639826" y="639826"/>
                </a:lnTo>
                <a:lnTo>
                  <a:pt x="644465" y="632995"/>
                </a:lnTo>
                <a:lnTo>
                  <a:pt x="646176" y="624713"/>
                </a:lnTo>
                <a:lnTo>
                  <a:pt x="646176" y="19558"/>
                </a:lnTo>
                <a:lnTo>
                  <a:pt x="644465" y="12376"/>
                </a:lnTo>
                <a:lnTo>
                  <a:pt x="639826" y="6111"/>
                </a:lnTo>
                <a:lnTo>
                  <a:pt x="632995" y="1680"/>
                </a:lnTo>
                <a:lnTo>
                  <a:pt x="62471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62376" y="3827475"/>
            <a:ext cx="1159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5" dirty="0">
                <a:solidFill>
                  <a:srgbClr val="0D80B8"/>
                </a:solidFill>
                <a:cs typeface="Calibri"/>
              </a:rPr>
              <a:t>Student </a:t>
            </a:r>
            <a:r>
              <a:rPr sz="1200" b="1" dirty="0">
                <a:solidFill>
                  <a:srgbClr val="0D80B8"/>
                </a:solidFill>
                <a:cs typeface="Calibri"/>
              </a:rPr>
              <a:t>-T</a:t>
            </a:r>
            <a:r>
              <a:rPr sz="1200" b="1" spc="-55" dirty="0">
                <a:solidFill>
                  <a:srgbClr val="0D80B8"/>
                </a:solidFill>
                <a:cs typeface="Calibri"/>
              </a:rPr>
              <a:t> </a:t>
            </a:r>
            <a:r>
              <a:rPr sz="1200" b="1" spc="-20" dirty="0">
                <a:solidFill>
                  <a:srgbClr val="0D80B8"/>
                </a:solidFill>
                <a:cs typeface="Calibri"/>
              </a:rPr>
              <a:t>Testing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67305" y="3827475"/>
            <a:ext cx="577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srgbClr val="095A82"/>
                </a:solidFill>
                <a:cs typeface="Calibri"/>
              </a:rPr>
              <a:t>Z</a:t>
            </a:r>
            <a:r>
              <a:rPr sz="1200" b="1" spc="-55" dirty="0">
                <a:solidFill>
                  <a:srgbClr val="095A82"/>
                </a:solidFill>
                <a:cs typeface="Calibri"/>
              </a:rPr>
              <a:t> </a:t>
            </a:r>
            <a:r>
              <a:rPr sz="1200" b="1" spc="-20" dirty="0">
                <a:solidFill>
                  <a:srgbClr val="095A82"/>
                </a:solidFill>
                <a:cs typeface="Calibri"/>
              </a:rPr>
              <a:t>Testing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19773" y="3827475"/>
            <a:ext cx="9709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20" dirty="0">
                <a:solidFill>
                  <a:srgbClr val="9CB955"/>
                </a:solidFill>
                <a:cs typeface="Calibri"/>
              </a:rPr>
              <a:t>ANOVA</a:t>
            </a:r>
            <a:r>
              <a:rPr sz="1200" b="1" spc="-65" dirty="0">
                <a:solidFill>
                  <a:srgbClr val="9CB955"/>
                </a:solidFill>
                <a:cs typeface="Calibri"/>
              </a:rPr>
              <a:t> </a:t>
            </a:r>
            <a:r>
              <a:rPr sz="1200" b="1" spc="-20" dirty="0">
                <a:solidFill>
                  <a:srgbClr val="9CB955"/>
                </a:solidFill>
                <a:cs typeface="Calibri"/>
              </a:rPr>
              <a:t>Testing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25644" y="3827475"/>
            <a:ext cx="585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srgbClr val="F19C13"/>
                </a:solidFill>
                <a:cs typeface="Calibri"/>
              </a:rPr>
              <a:t>P</a:t>
            </a:r>
            <a:r>
              <a:rPr sz="1200" b="1" spc="-60" dirty="0">
                <a:solidFill>
                  <a:srgbClr val="F19C13"/>
                </a:solidFill>
                <a:cs typeface="Calibri"/>
              </a:rPr>
              <a:t> </a:t>
            </a:r>
            <a:r>
              <a:rPr sz="1200" b="1" spc="-20" dirty="0">
                <a:solidFill>
                  <a:srgbClr val="F19C13"/>
                </a:solidFill>
                <a:cs typeface="Calibri"/>
              </a:rPr>
              <a:t>Testing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91328" y="3002279"/>
            <a:ext cx="22860" cy="27940"/>
          </a:xfrm>
          <a:custGeom>
            <a:avLst/>
            <a:gdLst/>
            <a:ahLst/>
            <a:cxnLst/>
            <a:rect l="l" t="t" r="r" b="b"/>
            <a:pathLst>
              <a:path w="22860" h="27939">
                <a:moveTo>
                  <a:pt x="17780" y="0"/>
                </a:moveTo>
                <a:lnTo>
                  <a:pt x="5080" y="0"/>
                </a:lnTo>
                <a:lnTo>
                  <a:pt x="0" y="6095"/>
                </a:lnTo>
                <a:lnTo>
                  <a:pt x="0" y="21336"/>
                </a:lnTo>
                <a:lnTo>
                  <a:pt x="5080" y="27431"/>
                </a:lnTo>
                <a:lnTo>
                  <a:pt x="17780" y="27431"/>
                </a:lnTo>
                <a:lnTo>
                  <a:pt x="22860" y="21336"/>
                </a:lnTo>
                <a:lnTo>
                  <a:pt x="22860" y="6095"/>
                </a:lnTo>
                <a:lnTo>
                  <a:pt x="17780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55335" y="2767583"/>
            <a:ext cx="106679" cy="1051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157215" y="2589276"/>
            <a:ext cx="401320" cy="477520"/>
          </a:xfrm>
          <a:custGeom>
            <a:avLst/>
            <a:gdLst/>
            <a:ahLst/>
            <a:cxnLst/>
            <a:rect l="l" t="t" r="r" b="b"/>
            <a:pathLst>
              <a:path w="401320" h="477519">
                <a:moveTo>
                  <a:pt x="275336" y="0"/>
                </a:moveTo>
                <a:lnTo>
                  <a:pt x="4063" y="0"/>
                </a:lnTo>
                <a:lnTo>
                  <a:pt x="0" y="4063"/>
                </a:lnTo>
                <a:lnTo>
                  <a:pt x="0" y="472948"/>
                </a:lnTo>
                <a:lnTo>
                  <a:pt x="4063" y="477012"/>
                </a:lnTo>
                <a:lnTo>
                  <a:pt x="275336" y="477012"/>
                </a:lnTo>
                <a:lnTo>
                  <a:pt x="279400" y="472948"/>
                </a:lnTo>
                <a:lnTo>
                  <a:pt x="279400" y="456819"/>
                </a:lnTo>
                <a:lnTo>
                  <a:pt x="20193" y="456819"/>
                </a:lnTo>
                <a:lnTo>
                  <a:pt x="20193" y="20193"/>
                </a:lnTo>
                <a:lnTo>
                  <a:pt x="279400" y="20193"/>
                </a:lnTo>
                <a:lnTo>
                  <a:pt x="279400" y="4063"/>
                </a:lnTo>
                <a:lnTo>
                  <a:pt x="275336" y="0"/>
                </a:lnTo>
                <a:close/>
              </a:path>
              <a:path w="401320" h="477519">
                <a:moveTo>
                  <a:pt x="279400" y="379984"/>
                </a:moveTo>
                <a:lnTo>
                  <a:pt x="259080" y="379984"/>
                </a:lnTo>
                <a:lnTo>
                  <a:pt x="259080" y="456819"/>
                </a:lnTo>
                <a:lnTo>
                  <a:pt x="279400" y="456819"/>
                </a:lnTo>
                <a:lnTo>
                  <a:pt x="279400" y="379984"/>
                </a:lnTo>
                <a:close/>
              </a:path>
              <a:path w="401320" h="477519">
                <a:moveTo>
                  <a:pt x="238887" y="40386"/>
                </a:moveTo>
                <a:lnTo>
                  <a:pt x="44576" y="40386"/>
                </a:lnTo>
                <a:lnTo>
                  <a:pt x="40512" y="48513"/>
                </a:lnTo>
                <a:lnTo>
                  <a:pt x="40512" y="388112"/>
                </a:lnTo>
                <a:lnTo>
                  <a:pt x="44576" y="392175"/>
                </a:lnTo>
                <a:lnTo>
                  <a:pt x="238887" y="392175"/>
                </a:lnTo>
                <a:lnTo>
                  <a:pt x="242950" y="388112"/>
                </a:lnTo>
                <a:lnTo>
                  <a:pt x="242950" y="379984"/>
                </a:lnTo>
                <a:lnTo>
                  <a:pt x="287400" y="379984"/>
                </a:lnTo>
                <a:lnTo>
                  <a:pt x="295529" y="375919"/>
                </a:lnTo>
                <a:lnTo>
                  <a:pt x="295529" y="371856"/>
                </a:lnTo>
                <a:lnTo>
                  <a:pt x="60706" y="371856"/>
                </a:lnTo>
                <a:lnTo>
                  <a:pt x="60706" y="64643"/>
                </a:lnTo>
                <a:lnTo>
                  <a:pt x="242950" y="64643"/>
                </a:lnTo>
                <a:lnTo>
                  <a:pt x="242950" y="48513"/>
                </a:lnTo>
                <a:lnTo>
                  <a:pt x="238887" y="40386"/>
                </a:lnTo>
                <a:close/>
              </a:path>
              <a:path w="401320" h="477519">
                <a:moveTo>
                  <a:pt x="210566" y="315341"/>
                </a:moveTo>
                <a:lnTo>
                  <a:pt x="198374" y="315341"/>
                </a:lnTo>
                <a:lnTo>
                  <a:pt x="174117" y="339598"/>
                </a:lnTo>
                <a:lnTo>
                  <a:pt x="206501" y="339598"/>
                </a:lnTo>
                <a:lnTo>
                  <a:pt x="206501" y="371856"/>
                </a:lnTo>
                <a:lnTo>
                  <a:pt x="295529" y="371856"/>
                </a:lnTo>
                <a:lnTo>
                  <a:pt x="295529" y="359791"/>
                </a:lnTo>
                <a:lnTo>
                  <a:pt x="226695" y="359791"/>
                </a:lnTo>
                <a:lnTo>
                  <a:pt x="226695" y="323342"/>
                </a:lnTo>
                <a:lnTo>
                  <a:pt x="218567" y="323342"/>
                </a:lnTo>
                <a:lnTo>
                  <a:pt x="218567" y="319405"/>
                </a:lnTo>
                <a:lnTo>
                  <a:pt x="210566" y="319405"/>
                </a:lnTo>
                <a:lnTo>
                  <a:pt x="210566" y="315341"/>
                </a:lnTo>
                <a:close/>
              </a:path>
              <a:path w="401320" h="477519">
                <a:moveTo>
                  <a:pt x="165988" y="270891"/>
                </a:moveTo>
                <a:lnTo>
                  <a:pt x="105283" y="270891"/>
                </a:lnTo>
                <a:lnTo>
                  <a:pt x="105283" y="274828"/>
                </a:lnTo>
                <a:lnTo>
                  <a:pt x="141732" y="274828"/>
                </a:lnTo>
                <a:lnTo>
                  <a:pt x="121412" y="299085"/>
                </a:lnTo>
                <a:lnTo>
                  <a:pt x="117348" y="299085"/>
                </a:lnTo>
                <a:lnTo>
                  <a:pt x="117348" y="311276"/>
                </a:lnTo>
                <a:lnTo>
                  <a:pt x="170053" y="363855"/>
                </a:lnTo>
                <a:lnTo>
                  <a:pt x="182245" y="363855"/>
                </a:lnTo>
                <a:lnTo>
                  <a:pt x="182245" y="359791"/>
                </a:lnTo>
                <a:lnTo>
                  <a:pt x="206501" y="339598"/>
                </a:lnTo>
                <a:lnTo>
                  <a:pt x="174117" y="339598"/>
                </a:lnTo>
                <a:lnTo>
                  <a:pt x="141732" y="307213"/>
                </a:lnTo>
                <a:lnTo>
                  <a:pt x="165988" y="282956"/>
                </a:lnTo>
                <a:lnTo>
                  <a:pt x="165988" y="270891"/>
                </a:lnTo>
                <a:close/>
              </a:path>
              <a:path w="401320" h="477519">
                <a:moveTo>
                  <a:pt x="327913" y="97028"/>
                </a:moveTo>
                <a:lnTo>
                  <a:pt x="319786" y="97028"/>
                </a:lnTo>
                <a:lnTo>
                  <a:pt x="315849" y="101092"/>
                </a:lnTo>
                <a:lnTo>
                  <a:pt x="295529" y="125349"/>
                </a:lnTo>
                <a:lnTo>
                  <a:pt x="323850" y="125349"/>
                </a:lnTo>
                <a:lnTo>
                  <a:pt x="356235" y="157606"/>
                </a:lnTo>
                <a:lnTo>
                  <a:pt x="336042" y="177926"/>
                </a:lnTo>
                <a:lnTo>
                  <a:pt x="331978" y="181863"/>
                </a:lnTo>
                <a:lnTo>
                  <a:pt x="331978" y="185928"/>
                </a:lnTo>
                <a:lnTo>
                  <a:pt x="336042" y="189992"/>
                </a:lnTo>
                <a:lnTo>
                  <a:pt x="336042" y="198119"/>
                </a:lnTo>
                <a:lnTo>
                  <a:pt x="340106" y="198119"/>
                </a:lnTo>
                <a:lnTo>
                  <a:pt x="340106" y="206121"/>
                </a:lnTo>
                <a:lnTo>
                  <a:pt x="344170" y="210185"/>
                </a:lnTo>
                <a:lnTo>
                  <a:pt x="376555" y="210185"/>
                </a:lnTo>
                <a:lnTo>
                  <a:pt x="376555" y="254635"/>
                </a:lnTo>
                <a:lnTo>
                  <a:pt x="344170" y="254635"/>
                </a:lnTo>
                <a:lnTo>
                  <a:pt x="340106" y="258699"/>
                </a:lnTo>
                <a:lnTo>
                  <a:pt x="340106" y="266826"/>
                </a:lnTo>
                <a:lnTo>
                  <a:pt x="336042" y="266826"/>
                </a:lnTo>
                <a:lnTo>
                  <a:pt x="336042" y="274828"/>
                </a:lnTo>
                <a:lnTo>
                  <a:pt x="331978" y="278892"/>
                </a:lnTo>
                <a:lnTo>
                  <a:pt x="331978" y="282956"/>
                </a:lnTo>
                <a:lnTo>
                  <a:pt x="356235" y="307213"/>
                </a:lnTo>
                <a:lnTo>
                  <a:pt x="323850" y="339598"/>
                </a:lnTo>
                <a:lnTo>
                  <a:pt x="295529" y="339598"/>
                </a:lnTo>
                <a:lnTo>
                  <a:pt x="315849" y="359791"/>
                </a:lnTo>
                <a:lnTo>
                  <a:pt x="319786" y="363855"/>
                </a:lnTo>
                <a:lnTo>
                  <a:pt x="327913" y="363855"/>
                </a:lnTo>
                <a:lnTo>
                  <a:pt x="331978" y="359791"/>
                </a:lnTo>
                <a:lnTo>
                  <a:pt x="380619" y="315341"/>
                </a:lnTo>
                <a:lnTo>
                  <a:pt x="384556" y="311276"/>
                </a:lnTo>
                <a:lnTo>
                  <a:pt x="384556" y="303149"/>
                </a:lnTo>
                <a:lnTo>
                  <a:pt x="380619" y="299085"/>
                </a:lnTo>
                <a:lnTo>
                  <a:pt x="356235" y="274828"/>
                </a:lnTo>
                <a:lnTo>
                  <a:pt x="392684" y="274828"/>
                </a:lnTo>
                <a:lnTo>
                  <a:pt x="400812" y="270891"/>
                </a:lnTo>
                <a:lnTo>
                  <a:pt x="400812" y="194056"/>
                </a:lnTo>
                <a:lnTo>
                  <a:pt x="392684" y="185928"/>
                </a:lnTo>
                <a:lnTo>
                  <a:pt x="356235" y="185928"/>
                </a:lnTo>
                <a:lnTo>
                  <a:pt x="380619" y="165735"/>
                </a:lnTo>
                <a:lnTo>
                  <a:pt x="384556" y="161671"/>
                </a:lnTo>
                <a:lnTo>
                  <a:pt x="384556" y="153669"/>
                </a:lnTo>
                <a:lnTo>
                  <a:pt x="380619" y="149606"/>
                </a:lnTo>
                <a:lnTo>
                  <a:pt x="327913" y="97028"/>
                </a:lnTo>
                <a:close/>
              </a:path>
              <a:path w="401320" h="477519">
                <a:moveTo>
                  <a:pt x="299593" y="315341"/>
                </a:moveTo>
                <a:lnTo>
                  <a:pt x="291464" y="315341"/>
                </a:lnTo>
                <a:lnTo>
                  <a:pt x="287400" y="319405"/>
                </a:lnTo>
                <a:lnTo>
                  <a:pt x="279400" y="319405"/>
                </a:lnTo>
                <a:lnTo>
                  <a:pt x="275336" y="323342"/>
                </a:lnTo>
                <a:lnTo>
                  <a:pt x="271272" y="327406"/>
                </a:lnTo>
                <a:lnTo>
                  <a:pt x="271272" y="359791"/>
                </a:lnTo>
                <a:lnTo>
                  <a:pt x="295529" y="359791"/>
                </a:lnTo>
                <a:lnTo>
                  <a:pt x="295529" y="339598"/>
                </a:lnTo>
                <a:lnTo>
                  <a:pt x="323850" y="339598"/>
                </a:lnTo>
                <a:lnTo>
                  <a:pt x="299593" y="315341"/>
                </a:lnTo>
                <a:close/>
              </a:path>
              <a:path w="401320" h="477519">
                <a:moveTo>
                  <a:pt x="218567" y="319405"/>
                </a:moveTo>
                <a:lnTo>
                  <a:pt x="218567" y="323342"/>
                </a:lnTo>
                <a:lnTo>
                  <a:pt x="222631" y="323342"/>
                </a:lnTo>
                <a:lnTo>
                  <a:pt x="218567" y="319405"/>
                </a:lnTo>
                <a:close/>
              </a:path>
              <a:path w="401320" h="477519">
                <a:moveTo>
                  <a:pt x="182245" y="101092"/>
                </a:moveTo>
                <a:lnTo>
                  <a:pt x="165988" y="101092"/>
                </a:lnTo>
                <a:lnTo>
                  <a:pt x="121412" y="149606"/>
                </a:lnTo>
                <a:lnTo>
                  <a:pt x="117348" y="149606"/>
                </a:lnTo>
                <a:lnTo>
                  <a:pt x="117348" y="161671"/>
                </a:lnTo>
                <a:lnTo>
                  <a:pt x="141732" y="185928"/>
                </a:lnTo>
                <a:lnTo>
                  <a:pt x="109347" y="185928"/>
                </a:lnTo>
                <a:lnTo>
                  <a:pt x="109347" y="189992"/>
                </a:lnTo>
                <a:lnTo>
                  <a:pt x="101219" y="189992"/>
                </a:lnTo>
                <a:lnTo>
                  <a:pt x="101219" y="270891"/>
                </a:lnTo>
                <a:lnTo>
                  <a:pt x="161925" y="270891"/>
                </a:lnTo>
                <a:lnTo>
                  <a:pt x="161925" y="262763"/>
                </a:lnTo>
                <a:lnTo>
                  <a:pt x="157861" y="262763"/>
                </a:lnTo>
                <a:lnTo>
                  <a:pt x="157861" y="254635"/>
                </a:lnTo>
                <a:lnTo>
                  <a:pt x="121412" y="254635"/>
                </a:lnTo>
                <a:lnTo>
                  <a:pt x="121412" y="210185"/>
                </a:lnTo>
                <a:lnTo>
                  <a:pt x="153797" y="210185"/>
                </a:lnTo>
                <a:lnTo>
                  <a:pt x="153797" y="206121"/>
                </a:lnTo>
                <a:lnTo>
                  <a:pt x="157861" y="206121"/>
                </a:lnTo>
                <a:lnTo>
                  <a:pt x="157861" y="202184"/>
                </a:lnTo>
                <a:lnTo>
                  <a:pt x="161925" y="202184"/>
                </a:lnTo>
                <a:lnTo>
                  <a:pt x="161925" y="194056"/>
                </a:lnTo>
                <a:lnTo>
                  <a:pt x="165988" y="189992"/>
                </a:lnTo>
                <a:lnTo>
                  <a:pt x="165988" y="177926"/>
                </a:lnTo>
                <a:lnTo>
                  <a:pt x="161925" y="177926"/>
                </a:lnTo>
                <a:lnTo>
                  <a:pt x="141732" y="157606"/>
                </a:lnTo>
                <a:lnTo>
                  <a:pt x="174117" y="125349"/>
                </a:lnTo>
                <a:lnTo>
                  <a:pt x="206501" y="125349"/>
                </a:lnTo>
                <a:lnTo>
                  <a:pt x="182245" y="101092"/>
                </a:lnTo>
                <a:close/>
              </a:path>
              <a:path w="401320" h="477519">
                <a:moveTo>
                  <a:pt x="287400" y="80899"/>
                </a:moveTo>
                <a:lnTo>
                  <a:pt x="214630" y="80899"/>
                </a:lnTo>
                <a:lnTo>
                  <a:pt x="214630" y="84836"/>
                </a:lnTo>
                <a:lnTo>
                  <a:pt x="206501" y="84836"/>
                </a:lnTo>
                <a:lnTo>
                  <a:pt x="206501" y="125349"/>
                </a:lnTo>
                <a:lnTo>
                  <a:pt x="174117" y="125349"/>
                </a:lnTo>
                <a:lnTo>
                  <a:pt x="198374" y="149606"/>
                </a:lnTo>
                <a:lnTo>
                  <a:pt x="202437" y="149606"/>
                </a:lnTo>
                <a:lnTo>
                  <a:pt x="206501" y="145542"/>
                </a:lnTo>
                <a:lnTo>
                  <a:pt x="214630" y="145542"/>
                </a:lnTo>
                <a:lnTo>
                  <a:pt x="214630" y="141478"/>
                </a:lnTo>
                <a:lnTo>
                  <a:pt x="222631" y="141478"/>
                </a:lnTo>
                <a:lnTo>
                  <a:pt x="222631" y="137413"/>
                </a:lnTo>
                <a:lnTo>
                  <a:pt x="226695" y="137413"/>
                </a:lnTo>
                <a:lnTo>
                  <a:pt x="226695" y="105156"/>
                </a:lnTo>
                <a:lnTo>
                  <a:pt x="295529" y="105156"/>
                </a:lnTo>
                <a:lnTo>
                  <a:pt x="295529" y="88900"/>
                </a:lnTo>
                <a:lnTo>
                  <a:pt x="287400" y="80899"/>
                </a:lnTo>
                <a:close/>
              </a:path>
              <a:path w="401320" h="477519">
                <a:moveTo>
                  <a:pt x="315849" y="133350"/>
                </a:moveTo>
                <a:lnTo>
                  <a:pt x="283463" y="133350"/>
                </a:lnTo>
                <a:lnTo>
                  <a:pt x="279400" y="141478"/>
                </a:lnTo>
                <a:lnTo>
                  <a:pt x="283463" y="141478"/>
                </a:lnTo>
                <a:lnTo>
                  <a:pt x="287400" y="145542"/>
                </a:lnTo>
                <a:lnTo>
                  <a:pt x="291464" y="145542"/>
                </a:lnTo>
                <a:lnTo>
                  <a:pt x="295529" y="149606"/>
                </a:lnTo>
                <a:lnTo>
                  <a:pt x="299593" y="149606"/>
                </a:lnTo>
                <a:lnTo>
                  <a:pt x="315849" y="133350"/>
                </a:lnTo>
                <a:close/>
              </a:path>
              <a:path w="401320" h="477519">
                <a:moveTo>
                  <a:pt x="295529" y="105156"/>
                </a:moveTo>
                <a:lnTo>
                  <a:pt x="271272" y="105156"/>
                </a:lnTo>
                <a:lnTo>
                  <a:pt x="271272" y="137413"/>
                </a:lnTo>
                <a:lnTo>
                  <a:pt x="275336" y="141478"/>
                </a:lnTo>
                <a:lnTo>
                  <a:pt x="279400" y="141478"/>
                </a:lnTo>
                <a:lnTo>
                  <a:pt x="283463" y="133350"/>
                </a:lnTo>
                <a:lnTo>
                  <a:pt x="315849" y="133350"/>
                </a:lnTo>
                <a:lnTo>
                  <a:pt x="323850" y="125349"/>
                </a:lnTo>
                <a:lnTo>
                  <a:pt x="295529" y="125349"/>
                </a:lnTo>
                <a:lnTo>
                  <a:pt x="295529" y="105156"/>
                </a:lnTo>
                <a:close/>
              </a:path>
              <a:path w="401320" h="477519">
                <a:moveTo>
                  <a:pt x="242950" y="64643"/>
                </a:moveTo>
                <a:lnTo>
                  <a:pt x="222631" y="64643"/>
                </a:lnTo>
                <a:lnTo>
                  <a:pt x="222631" y="80899"/>
                </a:lnTo>
                <a:lnTo>
                  <a:pt x="242950" y="80899"/>
                </a:lnTo>
                <a:lnTo>
                  <a:pt x="242950" y="64643"/>
                </a:lnTo>
                <a:close/>
              </a:path>
              <a:path w="401320" h="477519">
                <a:moveTo>
                  <a:pt x="279400" y="20193"/>
                </a:moveTo>
                <a:lnTo>
                  <a:pt x="259080" y="20193"/>
                </a:lnTo>
                <a:lnTo>
                  <a:pt x="259080" y="80899"/>
                </a:lnTo>
                <a:lnTo>
                  <a:pt x="279400" y="80899"/>
                </a:lnTo>
                <a:lnTo>
                  <a:pt x="279400" y="20193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159507" y="2593339"/>
            <a:ext cx="469900" cy="439420"/>
          </a:xfrm>
          <a:custGeom>
            <a:avLst/>
            <a:gdLst/>
            <a:ahLst/>
            <a:cxnLst/>
            <a:rect l="l" t="t" r="r" b="b"/>
            <a:pathLst>
              <a:path w="469900" h="439419">
                <a:moveTo>
                  <a:pt x="211947" y="48259"/>
                </a:moveTo>
                <a:lnTo>
                  <a:pt x="194183" y="48259"/>
                </a:lnTo>
                <a:lnTo>
                  <a:pt x="155636" y="52069"/>
                </a:lnTo>
                <a:lnTo>
                  <a:pt x="119364" y="64769"/>
                </a:lnTo>
                <a:lnTo>
                  <a:pt x="56642" y="104139"/>
                </a:lnTo>
                <a:lnTo>
                  <a:pt x="32414" y="134619"/>
                </a:lnTo>
                <a:lnTo>
                  <a:pt x="3724" y="205739"/>
                </a:lnTo>
                <a:lnTo>
                  <a:pt x="0" y="246380"/>
                </a:lnTo>
                <a:lnTo>
                  <a:pt x="3724" y="284480"/>
                </a:lnTo>
                <a:lnTo>
                  <a:pt x="14652" y="321309"/>
                </a:lnTo>
                <a:lnTo>
                  <a:pt x="56642" y="383539"/>
                </a:lnTo>
                <a:lnTo>
                  <a:pt x="119364" y="425450"/>
                </a:lnTo>
                <a:lnTo>
                  <a:pt x="194183" y="439419"/>
                </a:lnTo>
                <a:lnTo>
                  <a:pt x="235098" y="436880"/>
                </a:lnTo>
                <a:lnTo>
                  <a:pt x="272621" y="425450"/>
                </a:lnTo>
                <a:lnTo>
                  <a:pt x="291899" y="415289"/>
                </a:lnTo>
                <a:lnTo>
                  <a:pt x="153797" y="415289"/>
                </a:lnTo>
                <a:lnTo>
                  <a:pt x="130270" y="407669"/>
                </a:lnTo>
                <a:lnTo>
                  <a:pt x="108267" y="397509"/>
                </a:lnTo>
                <a:lnTo>
                  <a:pt x="87788" y="386080"/>
                </a:lnTo>
                <a:lnTo>
                  <a:pt x="68834" y="370839"/>
                </a:lnTo>
                <a:lnTo>
                  <a:pt x="68834" y="367030"/>
                </a:lnTo>
                <a:lnTo>
                  <a:pt x="64769" y="367030"/>
                </a:lnTo>
                <a:lnTo>
                  <a:pt x="64769" y="363219"/>
                </a:lnTo>
                <a:lnTo>
                  <a:pt x="73205" y="359409"/>
                </a:lnTo>
                <a:lnTo>
                  <a:pt x="88647" y="350519"/>
                </a:lnTo>
                <a:lnTo>
                  <a:pt x="97155" y="346709"/>
                </a:lnTo>
                <a:lnTo>
                  <a:pt x="52578" y="346709"/>
                </a:lnTo>
                <a:lnTo>
                  <a:pt x="38998" y="327659"/>
                </a:lnTo>
                <a:lnTo>
                  <a:pt x="28813" y="304800"/>
                </a:lnTo>
                <a:lnTo>
                  <a:pt x="22413" y="280669"/>
                </a:lnTo>
                <a:lnTo>
                  <a:pt x="20193" y="254000"/>
                </a:lnTo>
                <a:lnTo>
                  <a:pt x="33061" y="254000"/>
                </a:lnTo>
                <a:lnTo>
                  <a:pt x="47037" y="252730"/>
                </a:lnTo>
                <a:lnTo>
                  <a:pt x="61751" y="250189"/>
                </a:lnTo>
                <a:lnTo>
                  <a:pt x="97155" y="250189"/>
                </a:lnTo>
                <a:lnTo>
                  <a:pt x="118459" y="247650"/>
                </a:lnTo>
                <a:lnTo>
                  <a:pt x="140144" y="246380"/>
                </a:lnTo>
                <a:lnTo>
                  <a:pt x="315594" y="246380"/>
                </a:lnTo>
                <a:lnTo>
                  <a:pt x="315594" y="233680"/>
                </a:lnTo>
                <a:lnTo>
                  <a:pt x="20193" y="233680"/>
                </a:lnTo>
                <a:lnTo>
                  <a:pt x="23048" y="207009"/>
                </a:lnTo>
                <a:lnTo>
                  <a:pt x="30845" y="180339"/>
                </a:lnTo>
                <a:lnTo>
                  <a:pt x="42427" y="157480"/>
                </a:lnTo>
                <a:lnTo>
                  <a:pt x="56642" y="137159"/>
                </a:lnTo>
                <a:lnTo>
                  <a:pt x="105156" y="137159"/>
                </a:lnTo>
                <a:lnTo>
                  <a:pt x="86995" y="127000"/>
                </a:lnTo>
                <a:lnTo>
                  <a:pt x="77902" y="124459"/>
                </a:lnTo>
                <a:lnTo>
                  <a:pt x="68834" y="120650"/>
                </a:lnTo>
                <a:lnTo>
                  <a:pt x="87788" y="104139"/>
                </a:lnTo>
                <a:lnTo>
                  <a:pt x="108267" y="90169"/>
                </a:lnTo>
                <a:lnTo>
                  <a:pt x="130270" y="80009"/>
                </a:lnTo>
                <a:lnTo>
                  <a:pt x="153797" y="72389"/>
                </a:lnTo>
                <a:lnTo>
                  <a:pt x="242546" y="72389"/>
                </a:lnTo>
                <a:lnTo>
                  <a:pt x="238760" y="68580"/>
                </a:lnTo>
                <a:lnTo>
                  <a:pt x="254767" y="52069"/>
                </a:lnTo>
                <a:lnTo>
                  <a:pt x="226568" y="52069"/>
                </a:lnTo>
                <a:lnTo>
                  <a:pt x="219846" y="49530"/>
                </a:lnTo>
                <a:lnTo>
                  <a:pt x="211947" y="48259"/>
                </a:lnTo>
                <a:close/>
              </a:path>
              <a:path w="469900" h="439419">
                <a:moveTo>
                  <a:pt x="97155" y="250189"/>
                </a:moveTo>
                <a:lnTo>
                  <a:pt x="76835" y="250189"/>
                </a:lnTo>
                <a:lnTo>
                  <a:pt x="77597" y="270509"/>
                </a:lnTo>
                <a:lnTo>
                  <a:pt x="79883" y="290830"/>
                </a:lnTo>
                <a:lnTo>
                  <a:pt x="83693" y="309880"/>
                </a:lnTo>
                <a:lnTo>
                  <a:pt x="89027" y="331469"/>
                </a:lnTo>
                <a:lnTo>
                  <a:pt x="79902" y="334009"/>
                </a:lnTo>
                <a:lnTo>
                  <a:pt x="61702" y="342900"/>
                </a:lnTo>
                <a:lnTo>
                  <a:pt x="52578" y="346709"/>
                </a:lnTo>
                <a:lnTo>
                  <a:pt x="97155" y="346709"/>
                </a:lnTo>
                <a:lnTo>
                  <a:pt x="107684" y="367030"/>
                </a:lnTo>
                <a:lnTo>
                  <a:pt x="120904" y="386080"/>
                </a:lnTo>
                <a:lnTo>
                  <a:pt x="136409" y="402589"/>
                </a:lnTo>
                <a:lnTo>
                  <a:pt x="153797" y="415289"/>
                </a:lnTo>
                <a:lnTo>
                  <a:pt x="186181" y="415289"/>
                </a:lnTo>
                <a:lnTo>
                  <a:pt x="163478" y="400050"/>
                </a:lnTo>
                <a:lnTo>
                  <a:pt x="144192" y="382269"/>
                </a:lnTo>
                <a:lnTo>
                  <a:pt x="128692" y="363219"/>
                </a:lnTo>
                <a:lnTo>
                  <a:pt x="117348" y="342900"/>
                </a:lnTo>
                <a:lnTo>
                  <a:pt x="134907" y="337819"/>
                </a:lnTo>
                <a:lnTo>
                  <a:pt x="168550" y="330200"/>
                </a:lnTo>
                <a:lnTo>
                  <a:pt x="186181" y="326389"/>
                </a:lnTo>
                <a:lnTo>
                  <a:pt x="304535" y="326389"/>
                </a:lnTo>
                <a:lnTo>
                  <a:pt x="305289" y="322580"/>
                </a:lnTo>
                <a:lnTo>
                  <a:pt x="109219" y="322580"/>
                </a:lnTo>
                <a:lnTo>
                  <a:pt x="101673" y="304800"/>
                </a:lnTo>
                <a:lnTo>
                  <a:pt x="97139" y="287019"/>
                </a:lnTo>
                <a:lnTo>
                  <a:pt x="95629" y="267969"/>
                </a:lnTo>
                <a:lnTo>
                  <a:pt x="97155" y="250189"/>
                </a:lnTo>
                <a:close/>
              </a:path>
              <a:path w="469900" h="439419">
                <a:moveTo>
                  <a:pt x="206375" y="326389"/>
                </a:moveTo>
                <a:lnTo>
                  <a:pt x="186181" y="326389"/>
                </a:lnTo>
                <a:lnTo>
                  <a:pt x="186181" y="415289"/>
                </a:lnTo>
                <a:lnTo>
                  <a:pt x="206375" y="415289"/>
                </a:lnTo>
                <a:lnTo>
                  <a:pt x="206375" y="326389"/>
                </a:lnTo>
                <a:close/>
              </a:path>
              <a:path w="469900" h="439419">
                <a:moveTo>
                  <a:pt x="304535" y="326389"/>
                </a:moveTo>
                <a:lnTo>
                  <a:pt x="206375" y="326389"/>
                </a:lnTo>
                <a:lnTo>
                  <a:pt x="223934" y="327659"/>
                </a:lnTo>
                <a:lnTo>
                  <a:pt x="240744" y="330200"/>
                </a:lnTo>
                <a:lnTo>
                  <a:pt x="257577" y="334009"/>
                </a:lnTo>
                <a:lnTo>
                  <a:pt x="275209" y="339089"/>
                </a:lnTo>
                <a:lnTo>
                  <a:pt x="263864" y="361950"/>
                </a:lnTo>
                <a:lnTo>
                  <a:pt x="248364" y="382269"/>
                </a:lnTo>
                <a:lnTo>
                  <a:pt x="229078" y="400050"/>
                </a:lnTo>
                <a:lnTo>
                  <a:pt x="206375" y="415289"/>
                </a:lnTo>
                <a:lnTo>
                  <a:pt x="238760" y="415289"/>
                </a:lnTo>
                <a:lnTo>
                  <a:pt x="256129" y="400050"/>
                </a:lnTo>
                <a:lnTo>
                  <a:pt x="271605" y="383539"/>
                </a:lnTo>
                <a:lnTo>
                  <a:pt x="284819" y="365759"/>
                </a:lnTo>
                <a:lnTo>
                  <a:pt x="295402" y="346709"/>
                </a:lnTo>
                <a:lnTo>
                  <a:pt x="339852" y="346709"/>
                </a:lnTo>
                <a:lnTo>
                  <a:pt x="330783" y="341630"/>
                </a:lnTo>
                <a:lnTo>
                  <a:pt x="312598" y="334009"/>
                </a:lnTo>
                <a:lnTo>
                  <a:pt x="303530" y="331469"/>
                </a:lnTo>
                <a:lnTo>
                  <a:pt x="304535" y="326389"/>
                </a:lnTo>
                <a:close/>
              </a:path>
              <a:path w="469900" h="439419">
                <a:moveTo>
                  <a:pt x="390256" y="270509"/>
                </a:moveTo>
                <a:lnTo>
                  <a:pt x="372237" y="270509"/>
                </a:lnTo>
                <a:lnTo>
                  <a:pt x="367748" y="290830"/>
                </a:lnTo>
                <a:lnTo>
                  <a:pt x="360616" y="311150"/>
                </a:lnTo>
                <a:lnTo>
                  <a:pt x="351198" y="330200"/>
                </a:lnTo>
                <a:lnTo>
                  <a:pt x="339852" y="346709"/>
                </a:lnTo>
                <a:lnTo>
                  <a:pt x="295402" y="346709"/>
                </a:lnTo>
                <a:lnTo>
                  <a:pt x="303891" y="350519"/>
                </a:lnTo>
                <a:lnTo>
                  <a:pt x="311594" y="353059"/>
                </a:lnTo>
                <a:lnTo>
                  <a:pt x="319297" y="358139"/>
                </a:lnTo>
                <a:lnTo>
                  <a:pt x="327787" y="363219"/>
                </a:lnTo>
                <a:lnTo>
                  <a:pt x="283781" y="397509"/>
                </a:lnTo>
                <a:lnTo>
                  <a:pt x="238760" y="415289"/>
                </a:lnTo>
                <a:lnTo>
                  <a:pt x="291899" y="415289"/>
                </a:lnTo>
                <a:lnTo>
                  <a:pt x="335915" y="383539"/>
                </a:lnTo>
                <a:lnTo>
                  <a:pt x="376332" y="323850"/>
                </a:lnTo>
                <a:lnTo>
                  <a:pt x="388242" y="288289"/>
                </a:lnTo>
                <a:lnTo>
                  <a:pt x="390256" y="270509"/>
                </a:lnTo>
                <a:close/>
              </a:path>
              <a:path w="469900" h="439419">
                <a:moveTo>
                  <a:pt x="202311" y="246380"/>
                </a:moveTo>
                <a:lnTo>
                  <a:pt x="186181" y="246380"/>
                </a:lnTo>
                <a:lnTo>
                  <a:pt x="186181" y="306069"/>
                </a:lnTo>
                <a:lnTo>
                  <a:pt x="128049" y="317500"/>
                </a:lnTo>
                <a:lnTo>
                  <a:pt x="109219" y="322580"/>
                </a:lnTo>
                <a:lnTo>
                  <a:pt x="283210" y="322580"/>
                </a:lnTo>
                <a:lnTo>
                  <a:pt x="264382" y="317500"/>
                </a:lnTo>
                <a:lnTo>
                  <a:pt x="206375" y="306069"/>
                </a:lnTo>
                <a:lnTo>
                  <a:pt x="205739" y="292100"/>
                </a:lnTo>
                <a:lnTo>
                  <a:pt x="202946" y="261619"/>
                </a:lnTo>
                <a:lnTo>
                  <a:pt x="202311" y="246380"/>
                </a:lnTo>
                <a:close/>
              </a:path>
              <a:path w="469900" h="439419">
                <a:moveTo>
                  <a:pt x="315594" y="246380"/>
                </a:moveTo>
                <a:lnTo>
                  <a:pt x="279146" y="246380"/>
                </a:lnTo>
                <a:lnTo>
                  <a:pt x="283210" y="250189"/>
                </a:lnTo>
                <a:lnTo>
                  <a:pt x="295402" y="250189"/>
                </a:lnTo>
                <a:lnTo>
                  <a:pt x="295332" y="267969"/>
                </a:lnTo>
                <a:lnTo>
                  <a:pt x="294640" y="280669"/>
                </a:lnTo>
                <a:lnTo>
                  <a:pt x="292354" y="294639"/>
                </a:lnTo>
                <a:lnTo>
                  <a:pt x="288544" y="308609"/>
                </a:lnTo>
                <a:lnTo>
                  <a:pt x="283210" y="322580"/>
                </a:lnTo>
                <a:lnTo>
                  <a:pt x="305289" y="322580"/>
                </a:lnTo>
                <a:lnTo>
                  <a:pt x="315594" y="270509"/>
                </a:lnTo>
                <a:lnTo>
                  <a:pt x="390256" y="270509"/>
                </a:lnTo>
                <a:lnTo>
                  <a:pt x="392125" y="254000"/>
                </a:lnTo>
                <a:lnTo>
                  <a:pt x="315594" y="254000"/>
                </a:lnTo>
                <a:lnTo>
                  <a:pt x="315594" y="246380"/>
                </a:lnTo>
                <a:close/>
              </a:path>
              <a:path w="469900" h="439419">
                <a:moveTo>
                  <a:pt x="279146" y="246380"/>
                </a:moveTo>
                <a:lnTo>
                  <a:pt x="254889" y="246380"/>
                </a:lnTo>
                <a:lnTo>
                  <a:pt x="258953" y="254000"/>
                </a:lnTo>
                <a:lnTo>
                  <a:pt x="263017" y="257809"/>
                </a:lnTo>
                <a:lnTo>
                  <a:pt x="271144" y="257809"/>
                </a:lnTo>
                <a:lnTo>
                  <a:pt x="275209" y="254000"/>
                </a:lnTo>
                <a:lnTo>
                  <a:pt x="279146" y="246380"/>
                </a:lnTo>
                <a:close/>
              </a:path>
              <a:path w="469900" h="439419">
                <a:moveTo>
                  <a:pt x="412316" y="250189"/>
                </a:moveTo>
                <a:lnTo>
                  <a:pt x="392556" y="250189"/>
                </a:lnTo>
                <a:lnTo>
                  <a:pt x="400558" y="257809"/>
                </a:lnTo>
                <a:lnTo>
                  <a:pt x="404622" y="257809"/>
                </a:lnTo>
                <a:lnTo>
                  <a:pt x="412316" y="250189"/>
                </a:lnTo>
                <a:close/>
              </a:path>
              <a:path w="469900" h="439419">
                <a:moveTo>
                  <a:pt x="380365" y="209550"/>
                </a:moveTo>
                <a:lnTo>
                  <a:pt x="376300" y="209550"/>
                </a:lnTo>
                <a:lnTo>
                  <a:pt x="372237" y="213359"/>
                </a:lnTo>
                <a:lnTo>
                  <a:pt x="364236" y="213359"/>
                </a:lnTo>
                <a:lnTo>
                  <a:pt x="364236" y="217169"/>
                </a:lnTo>
                <a:lnTo>
                  <a:pt x="360172" y="217169"/>
                </a:lnTo>
                <a:lnTo>
                  <a:pt x="356108" y="222250"/>
                </a:lnTo>
                <a:lnTo>
                  <a:pt x="356108" y="254000"/>
                </a:lnTo>
                <a:lnTo>
                  <a:pt x="392125" y="254000"/>
                </a:lnTo>
                <a:lnTo>
                  <a:pt x="392556" y="250189"/>
                </a:lnTo>
                <a:lnTo>
                  <a:pt x="412316" y="250189"/>
                </a:lnTo>
                <a:lnTo>
                  <a:pt x="428987" y="233680"/>
                </a:lnTo>
                <a:lnTo>
                  <a:pt x="404622" y="233680"/>
                </a:lnTo>
                <a:lnTo>
                  <a:pt x="380365" y="209550"/>
                </a:lnTo>
                <a:close/>
              </a:path>
              <a:path w="469900" h="439419">
                <a:moveTo>
                  <a:pt x="206375" y="72389"/>
                </a:moveTo>
                <a:lnTo>
                  <a:pt x="153797" y="72389"/>
                </a:lnTo>
                <a:lnTo>
                  <a:pt x="139338" y="86359"/>
                </a:lnTo>
                <a:lnTo>
                  <a:pt x="126428" y="101600"/>
                </a:lnTo>
                <a:lnTo>
                  <a:pt x="115042" y="119380"/>
                </a:lnTo>
                <a:lnTo>
                  <a:pt x="105156" y="137159"/>
                </a:lnTo>
                <a:lnTo>
                  <a:pt x="56642" y="137159"/>
                </a:lnTo>
                <a:lnTo>
                  <a:pt x="66401" y="140969"/>
                </a:lnTo>
                <a:lnTo>
                  <a:pt x="87395" y="149859"/>
                </a:lnTo>
                <a:lnTo>
                  <a:pt x="97155" y="153669"/>
                </a:lnTo>
                <a:lnTo>
                  <a:pt x="88836" y="171450"/>
                </a:lnTo>
                <a:lnTo>
                  <a:pt x="82423" y="190500"/>
                </a:lnTo>
                <a:lnTo>
                  <a:pt x="78295" y="209550"/>
                </a:lnTo>
                <a:lnTo>
                  <a:pt x="76835" y="229869"/>
                </a:lnTo>
                <a:lnTo>
                  <a:pt x="33061" y="233680"/>
                </a:lnTo>
                <a:lnTo>
                  <a:pt x="267081" y="233680"/>
                </a:lnTo>
                <a:lnTo>
                  <a:pt x="263682" y="229869"/>
                </a:lnTo>
                <a:lnTo>
                  <a:pt x="97155" y="229869"/>
                </a:lnTo>
                <a:lnTo>
                  <a:pt x="98532" y="212089"/>
                </a:lnTo>
                <a:lnTo>
                  <a:pt x="102171" y="193039"/>
                </a:lnTo>
                <a:lnTo>
                  <a:pt x="107334" y="175259"/>
                </a:lnTo>
                <a:lnTo>
                  <a:pt x="113284" y="157480"/>
                </a:lnTo>
                <a:lnTo>
                  <a:pt x="218567" y="157480"/>
                </a:lnTo>
                <a:lnTo>
                  <a:pt x="218567" y="153669"/>
                </a:lnTo>
                <a:lnTo>
                  <a:pt x="186181" y="153669"/>
                </a:lnTo>
                <a:lnTo>
                  <a:pt x="170900" y="152400"/>
                </a:lnTo>
                <a:lnTo>
                  <a:pt x="155273" y="149859"/>
                </a:lnTo>
                <a:lnTo>
                  <a:pt x="138908" y="146050"/>
                </a:lnTo>
                <a:lnTo>
                  <a:pt x="121412" y="140969"/>
                </a:lnTo>
                <a:lnTo>
                  <a:pt x="134907" y="120650"/>
                </a:lnTo>
                <a:lnTo>
                  <a:pt x="150701" y="102869"/>
                </a:lnTo>
                <a:lnTo>
                  <a:pt x="168042" y="87630"/>
                </a:lnTo>
                <a:lnTo>
                  <a:pt x="186181" y="76200"/>
                </a:lnTo>
                <a:lnTo>
                  <a:pt x="206375" y="76200"/>
                </a:lnTo>
                <a:lnTo>
                  <a:pt x="206375" y="72389"/>
                </a:lnTo>
                <a:close/>
              </a:path>
              <a:path w="469900" h="439419">
                <a:moveTo>
                  <a:pt x="291338" y="209550"/>
                </a:moveTo>
                <a:lnTo>
                  <a:pt x="287274" y="209550"/>
                </a:lnTo>
                <a:lnTo>
                  <a:pt x="283210" y="213359"/>
                </a:lnTo>
                <a:lnTo>
                  <a:pt x="267081" y="233680"/>
                </a:lnTo>
                <a:lnTo>
                  <a:pt x="315594" y="233680"/>
                </a:lnTo>
                <a:lnTo>
                  <a:pt x="315594" y="226059"/>
                </a:lnTo>
                <a:lnTo>
                  <a:pt x="303530" y="226059"/>
                </a:lnTo>
                <a:lnTo>
                  <a:pt x="307594" y="217169"/>
                </a:lnTo>
                <a:lnTo>
                  <a:pt x="303530" y="217169"/>
                </a:lnTo>
                <a:lnTo>
                  <a:pt x="303530" y="213359"/>
                </a:lnTo>
                <a:lnTo>
                  <a:pt x="295402" y="213359"/>
                </a:lnTo>
                <a:lnTo>
                  <a:pt x="291338" y="209550"/>
                </a:lnTo>
                <a:close/>
              </a:path>
              <a:path w="469900" h="439419">
                <a:moveTo>
                  <a:pt x="404622" y="15239"/>
                </a:moveTo>
                <a:lnTo>
                  <a:pt x="400558" y="15239"/>
                </a:lnTo>
                <a:lnTo>
                  <a:pt x="376300" y="39369"/>
                </a:lnTo>
                <a:lnTo>
                  <a:pt x="404622" y="39369"/>
                </a:lnTo>
                <a:lnTo>
                  <a:pt x="432943" y="68580"/>
                </a:lnTo>
                <a:lnTo>
                  <a:pt x="412750" y="83819"/>
                </a:lnTo>
                <a:lnTo>
                  <a:pt x="408686" y="88900"/>
                </a:lnTo>
                <a:lnTo>
                  <a:pt x="408686" y="92709"/>
                </a:lnTo>
                <a:lnTo>
                  <a:pt x="412750" y="96519"/>
                </a:lnTo>
                <a:lnTo>
                  <a:pt x="412750" y="104139"/>
                </a:lnTo>
                <a:lnTo>
                  <a:pt x="416814" y="104139"/>
                </a:lnTo>
                <a:lnTo>
                  <a:pt x="416814" y="113030"/>
                </a:lnTo>
                <a:lnTo>
                  <a:pt x="420878" y="116839"/>
                </a:lnTo>
                <a:lnTo>
                  <a:pt x="453263" y="116839"/>
                </a:lnTo>
                <a:lnTo>
                  <a:pt x="453263" y="157480"/>
                </a:lnTo>
                <a:lnTo>
                  <a:pt x="416814" y="157480"/>
                </a:lnTo>
                <a:lnTo>
                  <a:pt x="416814" y="165100"/>
                </a:lnTo>
                <a:lnTo>
                  <a:pt x="412750" y="168909"/>
                </a:lnTo>
                <a:lnTo>
                  <a:pt x="412750" y="172719"/>
                </a:lnTo>
                <a:lnTo>
                  <a:pt x="408686" y="177800"/>
                </a:lnTo>
                <a:lnTo>
                  <a:pt x="408686" y="181609"/>
                </a:lnTo>
                <a:lnTo>
                  <a:pt x="412750" y="185419"/>
                </a:lnTo>
                <a:lnTo>
                  <a:pt x="432943" y="201930"/>
                </a:lnTo>
                <a:lnTo>
                  <a:pt x="404622" y="233680"/>
                </a:lnTo>
                <a:lnTo>
                  <a:pt x="428987" y="233680"/>
                </a:lnTo>
                <a:lnTo>
                  <a:pt x="457200" y="205739"/>
                </a:lnTo>
                <a:lnTo>
                  <a:pt x="457200" y="201930"/>
                </a:lnTo>
                <a:lnTo>
                  <a:pt x="453263" y="198119"/>
                </a:lnTo>
                <a:lnTo>
                  <a:pt x="432943" y="177800"/>
                </a:lnTo>
                <a:lnTo>
                  <a:pt x="465328" y="177800"/>
                </a:lnTo>
                <a:lnTo>
                  <a:pt x="469392" y="168909"/>
                </a:lnTo>
                <a:lnTo>
                  <a:pt x="469392" y="100330"/>
                </a:lnTo>
                <a:lnTo>
                  <a:pt x="465328" y="96519"/>
                </a:lnTo>
                <a:lnTo>
                  <a:pt x="432943" y="96519"/>
                </a:lnTo>
                <a:lnTo>
                  <a:pt x="453263" y="76200"/>
                </a:lnTo>
                <a:lnTo>
                  <a:pt x="457200" y="72389"/>
                </a:lnTo>
                <a:lnTo>
                  <a:pt x="457200" y="64769"/>
                </a:lnTo>
                <a:lnTo>
                  <a:pt x="453263" y="59689"/>
                </a:lnTo>
                <a:lnTo>
                  <a:pt x="408686" y="20319"/>
                </a:lnTo>
                <a:lnTo>
                  <a:pt x="404622" y="15239"/>
                </a:lnTo>
                <a:close/>
              </a:path>
              <a:path w="469900" h="439419">
                <a:moveTo>
                  <a:pt x="258953" y="172719"/>
                </a:moveTo>
                <a:lnTo>
                  <a:pt x="206375" y="172719"/>
                </a:lnTo>
                <a:lnTo>
                  <a:pt x="206375" y="177800"/>
                </a:lnTo>
                <a:lnTo>
                  <a:pt x="238760" y="177800"/>
                </a:lnTo>
                <a:lnTo>
                  <a:pt x="214503" y="201930"/>
                </a:lnTo>
                <a:lnTo>
                  <a:pt x="214503" y="205739"/>
                </a:lnTo>
                <a:lnTo>
                  <a:pt x="218567" y="209550"/>
                </a:lnTo>
                <a:lnTo>
                  <a:pt x="234696" y="226059"/>
                </a:lnTo>
                <a:lnTo>
                  <a:pt x="140144" y="226059"/>
                </a:lnTo>
                <a:lnTo>
                  <a:pt x="118459" y="227330"/>
                </a:lnTo>
                <a:lnTo>
                  <a:pt x="97155" y="229869"/>
                </a:lnTo>
                <a:lnTo>
                  <a:pt x="263682" y="229869"/>
                </a:lnTo>
                <a:lnTo>
                  <a:pt x="238760" y="201930"/>
                </a:lnTo>
                <a:lnTo>
                  <a:pt x="258953" y="181609"/>
                </a:lnTo>
                <a:lnTo>
                  <a:pt x="258953" y="172719"/>
                </a:lnTo>
                <a:close/>
              </a:path>
              <a:path w="469900" h="439419">
                <a:moveTo>
                  <a:pt x="246887" y="157480"/>
                </a:moveTo>
                <a:lnTo>
                  <a:pt x="113284" y="157480"/>
                </a:lnTo>
                <a:lnTo>
                  <a:pt x="131478" y="162559"/>
                </a:lnTo>
                <a:lnTo>
                  <a:pt x="167915" y="170180"/>
                </a:lnTo>
                <a:lnTo>
                  <a:pt x="186181" y="172719"/>
                </a:lnTo>
                <a:lnTo>
                  <a:pt x="186181" y="226059"/>
                </a:lnTo>
                <a:lnTo>
                  <a:pt x="202311" y="226059"/>
                </a:lnTo>
                <a:lnTo>
                  <a:pt x="202311" y="172719"/>
                </a:lnTo>
                <a:lnTo>
                  <a:pt x="258953" y="172719"/>
                </a:lnTo>
                <a:lnTo>
                  <a:pt x="254889" y="168909"/>
                </a:lnTo>
                <a:lnTo>
                  <a:pt x="254889" y="165100"/>
                </a:lnTo>
                <a:lnTo>
                  <a:pt x="250825" y="161289"/>
                </a:lnTo>
                <a:lnTo>
                  <a:pt x="246887" y="157480"/>
                </a:lnTo>
                <a:close/>
              </a:path>
              <a:path w="469900" h="439419">
                <a:moveTo>
                  <a:pt x="311531" y="217169"/>
                </a:moveTo>
                <a:lnTo>
                  <a:pt x="307594" y="217169"/>
                </a:lnTo>
                <a:lnTo>
                  <a:pt x="303530" y="226059"/>
                </a:lnTo>
                <a:lnTo>
                  <a:pt x="315594" y="226059"/>
                </a:lnTo>
                <a:lnTo>
                  <a:pt x="315594" y="222250"/>
                </a:lnTo>
                <a:lnTo>
                  <a:pt x="311531" y="217169"/>
                </a:lnTo>
                <a:close/>
              </a:path>
              <a:path w="469900" h="439419">
                <a:moveTo>
                  <a:pt x="206375" y="76200"/>
                </a:moveTo>
                <a:lnTo>
                  <a:pt x="186181" y="76200"/>
                </a:lnTo>
                <a:lnTo>
                  <a:pt x="186181" y="153669"/>
                </a:lnTo>
                <a:lnTo>
                  <a:pt x="218567" y="153669"/>
                </a:lnTo>
                <a:lnTo>
                  <a:pt x="218567" y="116839"/>
                </a:lnTo>
                <a:lnTo>
                  <a:pt x="246887" y="116839"/>
                </a:lnTo>
                <a:lnTo>
                  <a:pt x="250825" y="113030"/>
                </a:lnTo>
                <a:lnTo>
                  <a:pt x="254889" y="109219"/>
                </a:lnTo>
                <a:lnTo>
                  <a:pt x="254889" y="100330"/>
                </a:lnTo>
                <a:lnTo>
                  <a:pt x="258953" y="96519"/>
                </a:lnTo>
                <a:lnTo>
                  <a:pt x="206375" y="96519"/>
                </a:lnTo>
                <a:lnTo>
                  <a:pt x="206375" y="76200"/>
                </a:lnTo>
                <a:close/>
              </a:path>
              <a:path w="469900" h="439419">
                <a:moveTo>
                  <a:pt x="242546" y="72389"/>
                </a:moveTo>
                <a:lnTo>
                  <a:pt x="206375" y="72389"/>
                </a:lnTo>
                <a:lnTo>
                  <a:pt x="213086" y="78739"/>
                </a:lnTo>
                <a:lnTo>
                  <a:pt x="227984" y="90169"/>
                </a:lnTo>
                <a:lnTo>
                  <a:pt x="234696" y="96519"/>
                </a:lnTo>
                <a:lnTo>
                  <a:pt x="258953" y="96519"/>
                </a:lnTo>
                <a:lnTo>
                  <a:pt x="258953" y="88900"/>
                </a:lnTo>
                <a:lnTo>
                  <a:pt x="242546" y="72389"/>
                </a:lnTo>
                <a:close/>
              </a:path>
              <a:path w="469900" h="439419">
                <a:moveTo>
                  <a:pt x="372237" y="0"/>
                </a:moveTo>
                <a:lnTo>
                  <a:pt x="299466" y="0"/>
                </a:lnTo>
                <a:lnTo>
                  <a:pt x="295402" y="3809"/>
                </a:lnTo>
                <a:lnTo>
                  <a:pt x="295402" y="39369"/>
                </a:lnTo>
                <a:lnTo>
                  <a:pt x="267081" y="39369"/>
                </a:lnTo>
                <a:lnTo>
                  <a:pt x="287274" y="59689"/>
                </a:lnTo>
                <a:lnTo>
                  <a:pt x="295402" y="59689"/>
                </a:lnTo>
                <a:lnTo>
                  <a:pt x="299466" y="55880"/>
                </a:lnTo>
                <a:lnTo>
                  <a:pt x="307594" y="55880"/>
                </a:lnTo>
                <a:lnTo>
                  <a:pt x="315594" y="48259"/>
                </a:lnTo>
                <a:lnTo>
                  <a:pt x="315594" y="20319"/>
                </a:lnTo>
                <a:lnTo>
                  <a:pt x="376300" y="20319"/>
                </a:lnTo>
                <a:lnTo>
                  <a:pt x="376300" y="3809"/>
                </a:lnTo>
                <a:lnTo>
                  <a:pt x="372237" y="0"/>
                </a:lnTo>
                <a:close/>
              </a:path>
              <a:path w="469900" h="439419">
                <a:moveTo>
                  <a:pt x="398408" y="44450"/>
                </a:moveTo>
                <a:lnTo>
                  <a:pt x="364236" y="44450"/>
                </a:lnTo>
                <a:lnTo>
                  <a:pt x="360172" y="52069"/>
                </a:lnTo>
                <a:lnTo>
                  <a:pt x="364236" y="55880"/>
                </a:lnTo>
                <a:lnTo>
                  <a:pt x="372237" y="55880"/>
                </a:lnTo>
                <a:lnTo>
                  <a:pt x="372237" y="59689"/>
                </a:lnTo>
                <a:lnTo>
                  <a:pt x="380365" y="59689"/>
                </a:lnTo>
                <a:lnTo>
                  <a:pt x="384429" y="55880"/>
                </a:lnTo>
                <a:lnTo>
                  <a:pt x="398408" y="44450"/>
                </a:lnTo>
                <a:close/>
              </a:path>
              <a:path w="469900" h="439419">
                <a:moveTo>
                  <a:pt x="271144" y="15239"/>
                </a:moveTo>
                <a:lnTo>
                  <a:pt x="263017" y="15239"/>
                </a:lnTo>
                <a:lnTo>
                  <a:pt x="226568" y="52069"/>
                </a:lnTo>
                <a:lnTo>
                  <a:pt x="254767" y="52069"/>
                </a:lnTo>
                <a:lnTo>
                  <a:pt x="267081" y="39369"/>
                </a:lnTo>
                <a:lnTo>
                  <a:pt x="295402" y="39369"/>
                </a:lnTo>
                <a:lnTo>
                  <a:pt x="271144" y="15239"/>
                </a:lnTo>
                <a:close/>
              </a:path>
              <a:path w="469900" h="439419">
                <a:moveTo>
                  <a:pt x="376300" y="20319"/>
                </a:moveTo>
                <a:lnTo>
                  <a:pt x="356108" y="20319"/>
                </a:lnTo>
                <a:lnTo>
                  <a:pt x="356108" y="52069"/>
                </a:lnTo>
                <a:lnTo>
                  <a:pt x="360172" y="52069"/>
                </a:lnTo>
                <a:lnTo>
                  <a:pt x="364236" y="44450"/>
                </a:lnTo>
                <a:lnTo>
                  <a:pt x="398408" y="44450"/>
                </a:lnTo>
                <a:lnTo>
                  <a:pt x="404622" y="39369"/>
                </a:lnTo>
                <a:lnTo>
                  <a:pt x="376300" y="39369"/>
                </a:lnTo>
                <a:lnTo>
                  <a:pt x="376300" y="20319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46020" y="2682239"/>
            <a:ext cx="97536" cy="914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634740" y="2641092"/>
            <a:ext cx="467995" cy="372110"/>
          </a:xfrm>
          <a:custGeom>
            <a:avLst/>
            <a:gdLst/>
            <a:ahLst/>
            <a:cxnLst/>
            <a:rect l="l" t="t" r="r" b="b"/>
            <a:pathLst>
              <a:path w="467995" h="372110">
                <a:moveTo>
                  <a:pt x="443611" y="367791"/>
                </a:moveTo>
                <a:lnTo>
                  <a:pt x="439674" y="367791"/>
                </a:lnTo>
                <a:lnTo>
                  <a:pt x="439674" y="371856"/>
                </a:lnTo>
                <a:lnTo>
                  <a:pt x="443611" y="367791"/>
                </a:lnTo>
                <a:close/>
              </a:path>
              <a:path w="467995" h="372110">
                <a:moveTo>
                  <a:pt x="175914" y="242569"/>
                </a:moveTo>
                <a:lnTo>
                  <a:pt x="153288" y="242569"/>
                </a:lnTo>
                <a:lnTo>
                  <a:pt x="160008" y="251575"/>
                </a:lnTo>
                <a:lnTo>
                  <a:pt x="211199" y="290756"/>
                </a:lnTo>
                <a:lnTo>
                  <a:pt x="270075" y="308992"/>
                </a:lnTo>
                <a:lnTo>
                  <a:pt x="302513" y="311276"/>
                </a:lnTo>
                <a:lnTo>
                  <a:pt x="314579" y="311276"/>
                </a:lnTo>
                <a:lnTo>
                  <a:pt x="435610" y="367791"/>
                </a:lnTo>
                <a:lnTo>
                  <a:pt x="447675" y="367791"/>
                </a:lnTo>
                <a:lnTo>
                  <a:pt x="451738" y="363727"/>
                </a:lnTo>
                <a:lnTo>
                  <a:pt x="447675" y="359790"/>
                </a:lnTo>
                <a:lnTo>
                  <a:pt x="444143" y="343534"/>
                </a:lnTo>
                <a:lnTo>
                  <a:pt x="427482" y="343534"/>
                </a:lnTo>
                <a:lnTo>
                  <a:pt x="322707" y="295020"/>
                </a:lnTo>
                <a:lnTo>
                  <a:pt x="322707" y="290956"/>
                </a:lnTo>
                <a:lnTo>
                  <a:pt x="302513" y="290956"/>
                </a:lnTo>
                <a:lnTo>
                  <a:pt x="244014" y="282908"/>
                </a:lnTo>
                <a:lnTo>
                  <a:pt x="197612" y="262763"/>
                </a:lnTo>
                <a:lnTo>
                  <a:pt x="188624" y="254273"/>
                </a:lnTo>
                <a:lnTo>
                  <a:pt x="180006" y="246570"/>
                </a:lnTo>
                <a:lnTo>
                  <a:pt x="175914" y="242569"/>
                </a:lnTo>
                <a:close/>
              </a:path>
              <a:path w="467995" h="372110">
                <a:moveTo>
                  <a:pt x="415417" y="258699"/>
                </a:moveTo>
                <a:lnTo>
                  <a:pt x="411352" y="258699"/>
                </a:lnTo>
                <a:lnTo>
                  <a:pt x="411352" y="266826"/>
                </a:lnTo>
                <a:lnTo>
                  <a:pt x="427482" y="343534"/>
                </a:lnTo>
                <a:lnTo>
                  <a:pt x="444143" y="343534"/>
                </a:lnTo>
                <a:lnTo>
                  <a:pt x="427482" y="266826"/>
                </a:lnTo>
                <a:lnTo>
                  <a:pt x="432865" y="262763"/>
                </a:lnTo>
                <a:lnTo>
                  <a:pt x="419481" y="262763"/>
                </a:lnTo>
                <a:lnTo>
                  <a:pt x="415417" y="258699"/>
                </a:lnTo>
                <a:close/>
              </a:path>
              <a:path w="467995" h="372110">
                <a:moveTo>
                  <a:pt x="165354" y="0"/>
                </a:moveTo>
                <a:lnTo>
                  <a:pt x="100822" y="8572"/>
                </a:lnTo>
                <a:lnTo>
                  <a:pt x="48387" y="32384"/>
                </a:lnTo>
                <a:lnTo>
                  <a:pt x="12096" y="73787"/>
                </a:lnTo>
                <a:lnTo>
                  <a:pt x="0" y="121284"/>
                </a:lnTo>
                <a:lnTo>
                  <a:pt x="698" y="133320"/>
                </a:lnTo>
                <a:lnTo>
                  <a:pt x="14765" y="174803"/>
                </a:lnTo>
                <a:lnTo>
                  <a:pt x="29612" y="192988"/>
                </a:lnTo>
                <a:lnTo>
                  <a:pt x="36322" y="202056"/>
                </a:lnTo>
                <a:lnTo>
                  <a:pt x="20193" y="290956"/>
                </a:lnTo>
                <a:lnTo>
                  <a:pt x="16129" y="295020"/>
                </a:lnTo>
                <a:lnTo>
                  <a:pt x="24257" y="303149"/>
                </a:lnTo>
                <a:lnTo>
                  <a:pt x="28194" y="303149"/>
                </a:lnTo>
                <a:lnTo>
                  <a:pt x="32258" y="299084"/>
                </a:lnTo>
                <a:lnTo>
                  <a:pt x="74050" y="278891"/>
                </a:lnTo>
                <a:lnTo>
                  <a:pt x="40386" y="278891"/>
                </a:lnTo>
                <a:lnTo>
                  <a:pt x="56514" y="197993"/>
                </a:lnTo>
                <a:lnTo>
                  <a:pt x="48387" y="197993"/>
                </a:lnTo>
                <a:lnTo>
                  <a:pt x="52450" y="189991"/>
                </a:lnTo>
                <a:lnTo>
                  <a:pt x="44080" y="183217"/>
                </a:lnTo>
                <a:lnTo>
                  <a:pt x="36829" y="175323"/>
                </a:lnTo>
                <a:lnTo>
                  <a:pt x="18669" y="139445"/>
                </a:lnTo>
                <a:lnTo>
                  <a:pt x="16129" y="121284"/>
                </a:lnTo>
                <a:lnTo>
                  <a:pt x="19089" y="100806"/>
                </a:lnTo>
                <a:lnTo>
                  <a:pt x="41632" y="64420"/>
                </a:lnTo>
                <a:lnTo>
                  <a:pt x="81414" y="34934"/>
                </a:lnTo>
                <a:lnTo>
                  <a:pt x="135389" y="18349"/>
                </a:lnTo>
                <a:lnTo>
                  <a:pt x="165354" y="16128"/>
                </a:lnTo>
                <a:lnTo>
                  <a:pt x="244481" y="16128"/>
                </a:lnTo>
                <a:lnTo>
                  <a:pt x="234559" y="11947"/>
                </a:lnTo>
                <a:lnTo>
                  <a:pt x="212740" y="5572"/>
                </a:lnTo>
                <a:lnTo>
                  <a:pt x="189422" y="1458"/>
                </a:lnTo>
                <a:lnTo>
                  <a:pt x="165354" y="0"/>
                </a:lnTo>
                <a:close/>
              </a:path>
              <a:path w="467995" h="372110">
                <a:moveTo>
                  <a:pt x="302513" y="84835"/>
                </a:moveTo>
                <a:lnTo>
                  <a:pt x="213740" y="84835"/>
                </a:lnTo>
                <a:lnTo>
                  <a:pt x="209676" y="88900"/>
                </a:lnTo>
                <a:lnTo>
                  <a:pt x="205739" y="88900"/>
                </a:lnTo>
                <a:lnTo>
                  <a:pt x="205739" y="92963"/>
                </a:lnTo>
                <a:lnTo>
                  <a:pt x="197612" y="92963"/>
                </a:lnTo>
                <a:lnTo>
                  <a:pt x="197612" y="97027"/>
                </a:lnTo>
                <a:lnTo>
                  <a:pt x="189611" y="97027"/>
                </a:lnTo>
                <a:lnTo>
                  <a:pt x="189611" y="101091"/>
                </a:lnTo>
                <a:lnTo>
                  <a:pt x="185547" y="101091"/>
                </a:lnTo>
                <a:lnTo>
                  <a:pt x="166092" y="120090"/>
                </a:lnTo>
                <a:lnTo>
                  <a:pt x="150780" y="140970"/>
                </a:lnTo>
                <a:lnTo>
                  <a:pt x="140755" y="164135"/>
                </a:lnTo>
                <a:lnTo>
                  <a:pt x="137160" y="189991"/>
                </a:lnTo>
                <a:lnTo>
                  <a:pt x="137160" y="194056"/>
                </a:lnTo>
                <a:lnTo>
                  <a:pt x="137856" y="202489"/>
                </a:lnTo>
                <a:lnTo>
                  <a:pt x="139684" y="210185"/>
                </a:lnTo>
                <a:lnTo>
                  <a:pt x="142249" y="217880"/>
                </a:lnTo>
                <a:lnTo>
                  <a:pt x="145161" y="226313"/>
                </a:lnTo>
                <a:lnTo>
                  <a:pt x="40386" y="278891"/>
                </a:lnTo>
                <a:lnTo>
                  <a:pt x="74050" y="278891"/>
                </a:lnTo>
                <a:lnTo>
                  <a:pt x="149225" y="242569"/>
                </a:lnTo>
                <a:lnTo>
                  <a:pt x="175914" y="242569"/>
                </a:lnTo>
                <a:lnTo>
                  <a:pt x="154049" y="201410"/>
                </a:lnTo>
                <a:lnTo>
                  <a:pt x="153288" y="189991"/>
                </a:lnTo>
                <a:lnTo>
                  <a:pt x="156249" y="168941"/>
                </a:lnTo>
                <a:lnTo>
                  <a:pt x="178792" y="131413"/>
                </a:lnTo>
                <a:lnTo>
                  <a:pt x="218557" y="103641"/>
                </a:lnTo>
                <a:lnTo>
                  <a:pt x="272496" y="87056"/>
                </a:lnTo>
                <a:lnTo>
                  <a:pt x="302513" y="84835"/>
                </a:lnTo>
                <a:close/>
              </a:path>
              <a:path w="467995" h="372110">
                <a:moveTo>
                  <a:pt x="244481" y="16128"/>
                </a:moveTo>
                <a:lnTo>
                  <a:pt x="165354" y="16128"/>
                </a:lnTo>
                <a:lnTo>
                  <a:pt x="186455" y="17587"/>
                </a:lnTo>
                <a:lnTo>
                  <a:pt x="207200" y="21701"/>
                </a:lnTo>
                <a:lnTo>
                  <a:pt x="245999" y="36321"/>
                </a:lnTo>
                <a:lnTo>
                  <a:pt x="281199" y="57985"/>
                </a:lnTo>
                <a:lnTo>
                  <a:pt x="290449" y="68706"/>
                </a:lnTo>
                <a:lnTo>
                  <a:pt x="262127" y="68706"/>
                </a:lnTo>
                <a:lnTo>
                  <a:pt x="262127" y="72770"/>
                </a:lnTo>
                <a:lnTo>
                  <a:pt x="245999" y="72770"/>
                </a:lnTo>
                <a:lnTo>
                  <a:pt x="245999" y="76834"/>
                </a:lnTo>
                <a:lnTo>
                  <a:pt x="233934" y="76834"/>
                </a:lnTo>
                <a:lnTo>
                  <a:pt x="229870" y="80899"/>
                </a:lnTo>
                <a:lnTo>
                  <a:pt x="221869" y="80899"/>
                </a:lnTo>
                <a:lnTo>
                  <a:pt x="221869" y="84835"/>
                </a:lnTo>
                <a:lnTo>
                  <a:pt x="310514" y="84835"/>
                </a:lnTo>
                <a:lnTo>
                  <a:pt x="337567" y="87056"/>
                </a:lnTo>
                <a:lnTo>
                  <a:pt x="387149" y="103641"/>
                </a:lnTo>
                <a:lnTo>
                  <a:pt x="426235" y="131413"/>
                </a:lnTo>
                <a:lnTo>
                  <a:pt x="448778" y="168941"/>
                </a:lnTo>
                <a:lnTo>
                  <a:pt x="451738" y="189991"/>
                </a:lnTo>
                <a:lnTo>
                  <a:pt x="450978" y="199060"/>
                </a:lnTo>
                <a:lnTo>
                  <a:pt x="448706" y="208152"/>
                </a:lnTo>
                <a:lnTo>
                  <a:pt x="444934" y="217245"/>
                </a:lnTo>
                <a:lnTo>
                  <a:pt x="439674" y="226313"/>
                </a:lnTo>
                <a:lnTo>
                  <a:pt x="435865" y="234803"/>
                </a:lnTo>
                <a:lnTo>
                  <a:pt x="430489" y="242569"/>
                </a:lnTo>
                <a:lnTo>
                  <a:pt x="423725" y="250209"/>
                </a:lnTo>
                <a:lnTo>
                  <a:pt x="415417" y="258699"/>
                </a:lnTo>
                <a:lnTo>
                  <a:pt x="419481" y="262763"/>
                </a:lnTo>
                <a:lnTo>
                  <a:pt x="432865" y="262763"/>
                </a:lnTo>
                <a:lnTo>
                  <a:pt x="436479" y="260034"/>
                </a:lnTo>
                <a:lnTo>
                  <a:pt x="461063" y="222960"/>
                </a:lnTo>
                <a:lnTo>
                  <a:pt x="467868" y="189991"/>
                </a:lnTo>
                <a:lnTo>
                  <a:pt x="464272" y="164135"/>
                </a:lnTo>
                <a:lnTo>
                  <a:pt x="438935" y="120090"/>
                </a:lnTo>
                <a:lnTo>
                  <a:pt x="396875" y="87512"/>
                </a:lnTo>
                <a:lnTo>
                  <a:pt x="344042" y="70927"/>
                </a:lnTo>
                <a:lnTo>
                  <a:pt x="314579" y="68706"/>
                </a:lnTo>
                <a:lnTo>
                  <a:pt x="301722" y="54322"/>
                </a:lnTo>
                <a:lnTo>
                  <a:pt x="287353" y="41449"/>
                </a:lnTo>
                <a:lnTo>
                  <a:pt x="271484" y="30077"/>
                </a:lnTo>
                <a:lnTo>
                  <a:pt x="254126" y="20193"/>
                </a:lnTo>
                <a:lnTo>
                  <a:pt x="244481" y="16128"/>
                </a:lnTo>
                <a:close/>
              </a:path>
              <a:path w="467995" h="372110">
                <a:moveTo>
                  <a:pt x="52450" y="189991"/>
                </a:moveTo>
                <a:lnTo>
                  <a:pt x="48387" y="197993"/>
                </a:lnTo>
                <a:lnTo>
                  <a:pt x="56514" y="197993"/>
                </a:lnTo>
                <a:lnTo>
                  <a:pt x="56514" y="194056"/>
                </a:lnTo>
                <a:lnTo>
                  <a:pt x="52450" y="189991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32859" y="2798064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5" h="60960">
                <a:moveTo>
                  <a:pt x="48005" y="48768"/>
                </a:moveTo>
                <a:lnTo>
                  <a:pt x="16001" y="48768"/>
                </a:lnTo>
                <a:lnTo>
                  <a:pt x="12064" y="52831"/>
                </a:lnTo>
                <a:lnTo>
                  <a:pt x="16001" y="60960"/>
                </a:lnTo>
                <a:lnTo>
                  <a:pt x="48005" y="60960"/>
                </a:lnTo>
                <a:lnTo>
                  <a:pt x="56006" y="52831"/>
                </a:lnTo>
                <a:lnTo>
                  <a:pt x="48005" y="48768"/>
                </a:lnTo>
                <a:close/>
              </a:path>
              <a:path w="64135" h="60960">
                <a:moveTo>
                  <a:pt x="40004" y="0"/>
                </a:moveTo>
                <a:lnTo>
                  <a:pt x="24002" y="0"/>
                </a:lnTo>
                <a:lnTo>
                  <a:pt x="16001" y="4063"/>
                </a:lnTo>
                <a:lnTo>
                  <a:pt x="0" y="32512"/>
                </a:lnTo>
                <a:lnTo>
                  <a:pt x="0" y="40640"/>
                </a:lnTo>
                <a:lnTo>
                  <a:pt x="3937" y="48768"/>
                </a:lnTo>
                <a:lnTo>
                  <a:pt x="12064" y="52831"/>
                </a:lnTo>
                <a:lnTo>
                  <a:pt x="16001" y="48768"/>
                </a:lnTo>
                <a:lnTo>
                  <a:pt x="59943" y="48768"/>
                </a:lnTo>
                <a:lnTo>
                  <a:pt x="61975" y="44704"/>
                </a:lnTo>
                <a:lnTo>
                  <a:pt x="24002" y="44704"/>
                </a:lnTo>
                <a:lnTo>
                  <a:pt x="24002" y="40640"/>
                </a:lnTo>
                <a:lnTo>
                  <a:pt x="20065" y="36575"/>
                </a:lnTo>
                <a:lnTo>
                  <a:pt x="20065" y="24384"/>
                </a:lnTo>
                <a:lnTo>
                  <a:pt x="27939" y="16256"/>
                </a:lnTo>
                <a:lnTo>
                  <a:pt x="59773" y="16256"/>
                </a:lnTo>
                <a:lnTo>
                  <a:pt x="58918" y="14224"/>
                </a:lnTo>
                <a:lnTo>
                  <a:pt x="56006" y="8128"/>
                </a:lnTo>
                <a:lnTo>
                  <a:pt x="40004" y="0"/>
                </a:lnTo>
                <a:close/>
              </a:path>
              <a:path w="64135" h="60960">
                <a:moveTo>
                  <a:pt x="59943" y="48768"/>
                </a:moveTo>
                <a:lnTo>
                  <a:pt x="48005" y="48768"/>
                </a:lnTo>
                <a:lnTo>
                  <a:pt x="56006" y="52831"/>
                </a:lnTo>
                <a:lnTo>
                  <a:pt x="59943" y="48768"/>
                </a:lnTo>
                <a:close/>
              </a:path>
              <a:path w="64135" h="60960">
                <a:moveTo>
                  <a:pt x="59773" y="16256"/>
                </a:moveTo>
                <a:lnTo>
                  <a:pt x="35940" y="16256"/>
                </a:lnTo>
                <a:lnTo>
                  <a:pt x="40005" y="20320"/>
                </a:lnTo>
                <a:lnTo>
                  <a:pt x="43941" y="20320"/>
                </a:lnTo>
                <a:lnTo>
                  <a:pt x="43941" y="24384"/>
                </a:lnTo>
                <a:lnTo>
                  <a:pt x="48005" y="28448"/>
                </a:lnTo>
                <a:lnTo>
                  <a:pt x="48005" y="36575"/>
                </a:lnTo>
                <a:lnTo>
                  <a:pt x="43941" y="36575"/>
                </a:lnTo>
                <a:lnTo>
                  <a:pt x="43941" y="40640"/>
                </a:lnTo>
                <a:lnTo>
                  <a:pt x="40004" y="40640"/>
                </a:lnTo>
                <a:lnTo>
                  <a:pt x="40004" y="44704"/>
                </a:lnTo>
                <a:lnTo>
                  <a:pt x="61975" y="44704"/>
                </a:lnTo>
                <a:lnTo>
                  <a:pt x="64007" y="40640"/>
                </a:lnTo>
                <a:lnTo>
                  <a:pt x="64007" y="32512"/>
                </a:lnTo>
                <a:lnTo>
                  <a:pt x="63311" y="26416"/>
                </a:lnTo>
                <a:lnTo>
                  <a:pt x="61483" y="20320"/>
                </a:lnTo>
                <a:lnTo>
                  <a:pt x="59773" y="16256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977640" y="2798064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60">
                <a:moveTo>
                  <a:pt x="44704" y="48768"/>
                </a:moveTo>
                <a:lnTo>
                  <a:pt x="12192" y="48768"/>
                </a:lnTo>
                <a:lnTo>
                  <a:pt x="8127" y="52831"/>
                </a:lnTo>
                <a:lnTo>
                  <a:pt x="12192" y="60960"/>
                </a:lnTo>
                <a:lnTo>
                  <a:pt x="28448" y="60960"/>
                </a:lnTo>
                <a:lnTo>
                  <a:pt x="34544" y="60833"/>
                </a:lnTo>
                <a:lnTo>
                  <a:pt x="40640" y="59944"/>
                </a:lnTo>
                <a:lnTo>
                  <a:pt x="46736" y="57531"/>
                </a:lnTo>
                <a:lnTo>
                  <a:pt x="52832" y="52831"/>
                </a:lnTo>
                <a:lnTo>
                  <a:pt x="44704" y="48768"/>
                </a:lnTo>
                <a:close/>
              </a:path>
              <a:path w="60960" h="60960">
                <a:moveTo>
                  <a:pt x="28448" y="0"/>
                </a:moveTo>
                <a:lnTo>
                  <a:pt x="20320" y="0"/>
                </a:lnTo>
                <a:lnTo>
                  <a:pt x="12192" y="4063"/>
                </a:lnTo>
                <a:lnTo>
                  <a:pt x="0" y="48768"/>
                </a:lnTo>
                <a:lnTo>
                  <a:pt x="8127" y="52831"/>
                </a:lnTo>
                <a:lnTo>
                  <a:pt x="12192" y="48768"/>
                </a:lnTo>
                <a:lnTo>
                  <a:pt x="56896" y="48768"/>
                </a:lnTo>
                <a:lnTo>
                  <a:pt x="58928" y="44704"/>
                </a:lnTo>
                <a:lnTo>
                  <a:pt x="24384" y="44704"/>
                </a:lnTo>
                <a:lnTo>
                  <a:pt x="16256" y="36575"/>
                </a:lnTo>
                <a:lnTo>
                  <a:pt x="16256" y="24384"/>
                </a:lnTo>
                <a:lnTo>
                  <a:pt x="20319" y="20320"/>
                </a:lnTo>
                <a:lnTo>
                  <a:pt x="24384" y="20320"/>
                </a:lnTo>
                <a:lnTo>
                  <a:pt x="24384" y="16256"/>
                </a:lnTo>
                <a:lnTo>
                  <a:pt x="56684" y="16256"/>
                </a:lnTo>
                <a:lnTo>
                  <a:pt x="55816" y="14224"/>
                </a:lnTo>
                <a:lnTo>
                  <a:pt x="52832" y="8128"/>
                </a:lnTo>
                <a:lnTo>
                  <a:pt x="46736" y="5143"/>
                </a:lnTo>
                <a:lnTo>
                  <a:pt x="40639" y="2539"/>
                </a:lnTo>
                <a:lnTo>
                  <a:pt x="34543" y="698"/>
                </a:lnTo>
                <a:lnTo>
                  <a:pt x="28448" y="0"/>
                </a:lnTo>
                <a:close/>
              </a:path>
              <a:path w="60960" h="60960">
                <a:moveTo>
                  <a:pt x="56896" y="48768"/>
                </a:moveTo>
                <a:lnTo>
                  <a:pt x="44704" y="48768"/>
                </a:lnTo>
                <a:lnTo>
                  <a:pt x="52832" y="52831"/>
                </a:lnTo>
                <a:lnTo>
                  <a:pt x="56896" y="48768"/>
                </a:lnTo>
                <a:close/>
              </a:path>
              <a:path w="60960" h="60960">
                <a:moveTo>
                  <a:pt x="56684" y="16256"/>
                </a:moveTo>
                <a:lnTo>
                  <a:pt x="32512" y="16256"/>
                </a:lnTo>
                <a:lnTo>
                  <a:pt x="36576" y="20320"/>
                </a:lnTo>
                <a:lnTo>
                  <a:pt x="40639" y="20320"/>
                </a:lnTo>
                <a:lnTo>
                  <a:pt x="40639" y="24384"/>
                </a:lnTo>
                <a:lnTo>
                  <a:pt x="44704" y="28448"/>
                </a:lnTo>
                <a:lnTo>
                  <a:pt x="44704" y="36575"/>
                </a:lnTo>
                <a:lnTo>
                  <a:pt x="40639" y="36575"/>
                </a:lnTo>
                <a:lnTo>
                  <a:pt x="40639" y="40640"/>
                </a:lnTo>
                <a:lnTo>
                  <a:pt x="36575" y="44704"/>
                </a:lnTo>
                <a:lnTo>
                  <a:pt x="58928" y="44704"/>
                </a:lnTo>
                <a:lnTo>
                  <a:pt x="60960" y="40640"/>
                </a:lnTo>
                <a:lnTo>
                  <a:pt x="60960" y="32512"/>
                </a:lnTo>
                <a:lnTo>
                  <a:pt x="60261" y="26416"/>
                </a:lnTo>
                <a:lnTo>
                  <a:pt x="58420" y="20320"/>
                </a:lnTo>
                <a:lnTo>
                  <a:pt x="56684" y="16256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904488" y="2798064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60">
                <a:moveTo>
                  <a:pt x="48767" y="48768"/>
                </a:moveTo>
                <a:lnTo>
                  <a:pt x="16256" y="48768"/>
                </a:lnTo>
                <a:lnTo>
                  <a:pt x="8127" y="52831"/>
                </a:lnTo>
                <a:lnTo>
                  <a:pt x="14224" y="57531"/>
                </a:lnTo>
                <a:lnTo>
                  <a:pt x="20320" y="59943"/>
                </a:lnTo>
                <a:lnTo>
                  <a:pt x="26416" y="60832"/>
                </a:lnTo>
                <a:lnTo>
                  <a:pt x="32512" y="60960"/>
                </a:lnTo>
                <a:lnTo>
                  <a:pt x="48767" y="60960"/>
                </a:lnTo>
                <a:lnTo>
                  <a:pt x="52832" y="52831"/>
                </a:lnTo>
                <a:lnTo>
                  <a:pt x="48767" y="48768"/>
                </a:lnTo>
                <a:close/>
              </a:path>
              <a:path w="60960" h="60960">
                <a:moveTo>
                  <a:pt x="40639" y="0"/>
                </a:moveTo>
                <a:lnTo>
                  <a:pt x="32512" y="0"/>
                </a:lnTo>
                <a:lnTo>
                  <a:pt x="26415" y="698"/>
                </a:lnTo>
                <a:lnTo>
                  <a:pt x="0" y="32512"/>
                </a:lnTo>
                <a:lnTo>
                  <a:pt x="0" y="40640"/>
                </a:lnTo>
                <a:lnTo>
                  <a:pt x="4063" y="48768"/>
                </a:lnTo>
                <a:lnTo>
                  <a:pt x="8127" y="52831"/>
                </a:lnTo>
                <a:lnTo>
                  <a:pt x="16256" y="48768"/>
                </a:lnTo>
                <a:lnTo>
                  <a:pt x="60960" y="48768"/>
                </a:lnTo>
                <a:lnTo>
                  <a:pt x="60960" y="44704"/>
                </a:lnTo>
                <a:lnTo>
                  <a:pt x="24384" y="44704"/>
                </a:lnTo>
                <a:lnTo>
                  <a:pt x="20320" y="40640"/>
                </a:lnTo>
                <a:lnTo>
                  <a:pt x="20320" y="36575"/>
                </a:lnTo>
                <a:lnTo>
                  <a:pt x="16256" y="36575"/>
                </a:lnTo>
                <a:lnTo>
                  <a:pt x="16256" y="28448"/>
                </a:lnTo>
                <a:lnTo>
                  <a:pt x="20320" y="24384"/>
                </a:lnTo>
                <a:lnTo>
                  <a:pt x="20320" y="20320"/>
                </a:lnTo>
                <a:lnTo>
                  <a:pt x="24384" y="20320"/>
                </a:lnTo>
                <a:lnTo>
                  <a:pt x="28448" y="16256"/>
                </a:lnTo>
                <a:lnTo>
                  <a:pt x="58335" y="16256"/>
                </a:lnTo>
                <a:lnTo>
                  <a:pt x="57531" y="14224"/>
                </a:lnTo>
                <a:lnTo>
                  <a:pt x="52832" y="8128"/>
                </a:lnTo>
                <a:lnTo>
                  <a:pt x="48767" y="4063"/>
                </a:lnTo>
                <a:lnTo>
                  <a:pt x="40639" y="0"/>
                </a:lnTo>
                <a:close/>
              </a:path>
              <a:path w="60960" h="60960">
                <a:moveTo>
                  <a:pt x="60960" y="48768"/>
                </a:moveTo>
                <a:lnTo>
                  <a:pt x="48767" y="48768"/>
                </a:lnTo>
                <a:lnTo>
                  <a:pt x="52832" y="52831"/>
                </a:lnTo>
                <a:lnTo>
                  <a:pt x="60960" y="48768"/>
                </a:lnTo>
                <a:close/>
              </a:path>
              <a:path w="60960" h="60960">
                <a:moveTo>
                  <a:pt x="58335" y="16256"/>
                </a:moveTo>
                <a:lnTo>
                  <a:pt x="36575" y="16256"/>
                </a:lnTo>
                <a:lnTo>
                  <a:pt x="36575" y="20320"/>
                </a:lnTo>
                <a:lnTo>
                  <a:pt x="40639" y="20320"/>
                </a:lnTo>
                <a:lnTo>
                  <a:pt x="44703" y="24384"/>
                </a:lnTo>
                <a:lnTo>
                  <a:pt x="44703" y="36575"/>
                </a:lnTo>
                <a:lnTo>
                  <a:pt x="36575" y="44704"/>
                </a:lnTo>
                <a:lnTo>
                  <a:pt x="60960" y="44704"/>
                </a:lnTo>
                <a:lnTo>
                  <a:pt x="60833" y="26416"/>
                </a:lnTo>
                <a:lnTo>
                  <a:pt x="59944" y="20320"/>
                </a:lnTo>
                <a:lnTo>
                  <a:pt x="58335" y="16256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606540" y="2586227"/>
            <a:ext cx="437515" cy="481965"/>
          </a:xfrm>
          <a:custGeom>
            <a:avLst/>
            <a:gdLst/>
            <a:ahLst/>
            <a:cxnLst/>
            <a:rect l="l" t="t" r="r" b="b"/>
            <a:pathLst>
              <a:path w="437515" h="481964">
                <a:moveTo>
                  <a:pt x="12191" y="52578"/>
                </a:moveTo>
                <a:lnTo>
                  <a:pt x="8127" y="52578"/>
                </a:lnTo>
                <a:lnTo>
                  <a:pt x="4063" y="56642"/>
                </a:lnTo>
                <a:lnTo>
                  <a:pt x="4063" y="64770"/>
                </a:lnTo>
                <a:lnTo>
                  <a:pt x="0" y="68834"/>
                </a:lnTo>
                <a:lnTo>
                  <a:pt x="8127" y="76835"/>
                </a:lnTo>
                <a:lnTo>
                  <a:pt x="93090" y="76835"/>
                </a:lnTo>
                <a:lnTo>
                  <a:pt x="113410" y="153797"/>
                </a:lnTo>
                <a:lnTo>
                  <a:pt x="119360" y="208206"/>
                </a:lnTo>
                <a:lnTo>
                  <a:pt x="124523" y="258460"/>
                </a:lnTo>
                <a:lnTo>
                  <a:pt x="128162" y="307976"/>
                </a:lnTo>
                <a:lnTo>
                  <a:pt x="129539" y="360172"/>
                </a:lnTo>
                <a:lnTo>
                  <a:pt x="129539" y="368300"/>
                </a:lnTo>
                <a:lnTo>
                  <a:pt x="133603" y="372364"/>
                </a:lnTo>
                <a:lnTo>
                  <a:pt x="141731" y="372364"/>
                </a:lnTo>
                <a:lnTo>
                  <a:pt x="409066" y="368300"/>
                </a:lnTo>
                <a:lnTo>
                  <a:pt x="413130" y="368300"/>
                </a:lnTo>
                <a:lnTo>
                  <a:pt x="417194" y="364236"/>
                </a:lnTo>
                <a:lnTo>
                  <a:pt x="417194" y="352044"/>
                </a:lnTo>
                <a:lnTo>
                  <a:pt x="413130" y="347980"/>
                </a:lnTo>
                <a:lnTo>
                  <a:pt x="149859" y="347980"/>
                </a:lnTo>
                <a:lnTo>
                  <a:pt x="149859" y="303530"/>
                </a:lnTo>
                <a:lnTo>
                  <a:pt x="421131" y="303530"/>
                </a:lnTo>
                <a:lnTo>
                  <a:pt x="421131" y="299466"/>
                </a:lnTo>
                <a:lnTo>
                  <a:pt x="422244" y="287274"/>
                </a:lnTo>
                <a:lnTo>
                  <a:pt x="400938" y="287274"/>
                </a:lnTo>
                <a:lnTo>
                  <a:pt x="149859" y="283337"/>
                </a:lnTo>
                <a:lnTo>
                  <a:pt x="137667" y="161925"/>
                </a:lnTo>
                <a:lnTo>
                  <a:pt x="437387" y="161925"/>
                </a:lnTo>
                <a:lnTo>
                  <a:pt x="433324" y="153797"/>
                </a:lnTo>
                <a:lnTo>
                  <a:pt x="388746" y="153797"/>
                </a:lnTo>
                <a:lnTo>
                  <a:pt x="360425" y="149733"/>
                </a:lnTo>
                <a:lnTo>
                  <a:pt x="291591" y="149733"/>
                </a:lnTo>
                <a:lnTo>
                  <a:pt x="291591" y="145669"/>
                </a:lnTo>
                <a:lnTo>
                  <a:pt x="198500" y="145669"/>
                </a:lnTo>
                <a:lnTo>
                  <a:pt x="174116" y="141605"/>
                </a:lnTo>
                <a:lnTo>
                  <a:pt x="133603" y="141605"/>
                </a:lnTo>
                <a:lnTo>
                  <a:pt x="110630" y="68834"/>
                </a:lnTo>
                <a:lnTo>
                  <a:pt x="101218" y="68834"/>
                </a:lnTo>
                <a:lnTo>
                  <a:pt x="101218" y="56642"/>
                </a:lnTo>
                <a:lnTo>
                  <a:pt x="12191" y="52578"/>
                </a:lnTo>
                <a:close/>
              </a:path>
              <a:path w="437515" h="481964">
                <a:moveTo>
                  <a:pt x="421131" y="303530"/>
                </a:moveTo>
                <a:lnTo>
                  <a:pt x="149859" y="303530"/>
                </a:lnTo>
                <a:lnTo>
                  <a:pt x="409066" y="311658"/>
                </a:lnTo>
                <a:lnTo>
                  <a:pt x="417194" y="311658"/>
                </a:lnTo>
                <a:lnTo>
                  <a:pt x="421131" y="303530"/>
                </a:lnTo>
                <a:close/>
              </a:path>
              <a:path w="437515" h="481964">
                <a:moveTo>
                  <a:pt x="437387" y="161925"/>
                </a:moveTo>
                <a:lnTo>
                  <a:pt x="137667" y="161925"/>
                </a:lnTo>
                <a:lnTo>
                  <a:pt x="413130" y="173990"/>
                </a:lnTo>
                <a:lnTo>
                  <a:pt x="400938" y="287274"/>
                </a:lnTo>
                <a:lnTo>
                  <a:pt x="422244" y="287274"/>
                </a:lnTo>
                <a:lnTo>
                  <a:pt x="433324" y="165862"/>
                </a:lnTo>
                <a:lnTo>
                  <a:pt x="437387" y="161925"/>
                </a:lnTo>
                <a:close/>
              </a:path>
              <a:path w="437515" h="481964">
                <a:moveTo>
                  <a:pt x="413130" y="137541"/>
                </a:moveTo>
                <a:lnTo>
                  <a:pt x="315849" y="137541"/>
                </a:lnTo>
                <a:lnTo>
                  <a:pt x="323976" y="141605"/>
                </a:lnTo>
                <a:lnTo>
                  <a:pt x="384682" y="141605"/>
                </a:lnTo>
                <a:lnTo>
                  <a:pt x="388746" y="145669"/>
                </a:lnTo>
                <a:lnTo>
                  <a:pt x="388746" y="153797"/>
                </a:lnTo>
                <a:lnTo>
                  <a:pt x="413130" y="153797"/>
                </a:lnTo>
                <a:lnTo>
                  <a:pt x="413130" y="137541"/>
                </a:lnTo>
                <a:close/>
              </a:path>
              <a:path w="437515" h="481964">
                <a:moveTo>
                  <a:pt x="364489" y="141605"/>
                </a:moveTo>
                <a:lnTo>
                  <a:pt x="340232" y="141605"/>
                </a:lnTo>
                <a:lnTo>
                  <a:pt x="340232" y="149733"/>
                </a:lnTo>
                <a:lnTo>
                  <a:pt x="364489" y="149733"/>
                </a:lnTo>
                <a:lnTo>
                  <a:pt x="364489" y="141605"/>
                </a:lnTo>
                <a:close/>
              </a:path>
              <a:path w="437515" h="481964">
                <a:moveTo>
                  <a:pt x="218693" y="141605"/>
                </a:moveTo>
                <a:lnTo>
                  <a:pt x="198500" y="141605"/>
                </a:lnTo>
                <a:lnTo>
                  <a:pt x="198500" y="145669"/>
                </a:lnTo>
                <a:lnTo>
                  <a:pt x="218693" y="145669"/>
                </a:lnTo>
                <a:lnTo>
                  <a:pt x="218693" y="141605"/>
                </a:lnTo>
                <a:close/>
              </a:path>
              <a:path w="437515" h="481964">
                <a:moveTo>
                  <a:pt x="291591" y="137541"/>
                </a:moveTo>
                <a:lnTo>
                  <a:pt x="267334" y="137541"/>
                </a:lnTo>
                <a:lnTo>
                  <a:pt x="267334" y="145669"/>
                </a:lnTo>
                <a:lnTo>
                  <a:pt x="291591" y="145669"/>
                </a:lnTo>
                <a:lnTo>
                  <a:pt x="291591" y="137541"/>
                </a:lnTo>
                <a:close/>
              </a:path>
              <a:path w="437515" h="481964">
                <a:moveTo>
                  <a:pt x="279400" y="0"/>
                </a:moveTo>
                <a:lnTo>
                  <a:pt x="266711" y="762"/>
                </a:lnTo>
                <a:lnTo>
                  <a:pt x="253618" y="3048"/>
                </a:lnTo>
                <a:lnTo>
                  <a:pt x="241288" y="6858"/>
                </a:lnTo>
                <a:lnTo>
                  <a:pt x="230885" y="12192"/>
                </a:lnTo>
                <a:lnTo>
                  <a:pt x="218777" y="16563"/>
                </a:lnTo>
                <a:lnTo>
                  <a:pt x="186308" y="40513"/>
                </a:lnTo>
                <a:lnTo>
                  <a:pt x="162413" y="71195"/>
                </a:lnTo>
                <a:lnTo>
                  <a:pt x="157987" y="84963"/>
                </a:lnTo>
                <a:lnTo>
                  <a:pt x="152654" y="95420"/>
                </a:lnTo>
                <a:lnTo>
                  <a:pt x="148844" y="107759"/>
                </a:lnTo>
                <a:lnTo>
                  <a:pt x="146557" y="120860"/>
                </a:lnTo>
                <a:lnTo>
                  <a:pt x="145795" y="133604"/>
                </a:lnTo>
                <a:lnTo>
                  <a:pt x="145795" y="141605"/>
                </a:lnTo>
                <a:lnTo>
                  <a:pt x="234950" y="141605"/>
                </a:lnTo>
                <a:lnTo>
                  <a:pt x="242950" y="137541"/>
                </a:lnTo>
                <a:lnTo>
                  <a:pt x="413130" y="137541"/>
                </a:lnTo>
                <a:lnTo>
                  <a:pt x="413130" y="133604"/>
                </a:lnTo>
                <a:lnTo>
                  <a:pt x="412644" y="125476"/>
                </a:lnTo>
                <a:lnTo>
                  <a:pt x="376681" y="125476"/>
                </a:lnTo>
                <a:lnTo>
                  <a:pt x="376681" y="121412"/>
                </a:lnTo>
                <a:lnTo>
                  <a:pt x="170052" y="121412"/>
                </a:lnTo>
                <a:lnTo>
                  <a:pt x="170751" y="114700"/>
                </a:lnTo>
                <a:lnTo>
                  <a:pt x="172592" y="107251"/>
                </a:lnTo>
                <a:lnTo>
                  <a:pt x="175196" y="99802"/>
                </a:lnTo>
                <a:lnTo>
                  <a:pt x="178180" y="93091"/>
                </a:lnTo>
                <a:lnTo>
                  <a:pt x="179514" y="86996"/>
                </a:lnTo>
                <a:lnTo>
                  <a:pt x="182763" y="80899"/>
                </a:lnTo>
                <a:lnTo>
                  <a:pt x="186753" y="74856"/>
                </a:lnTo>
                <a:lnTo>
                  <a:pt x="190373" y="68834"/>
                </a:lnTo>
                <a:lnTo>
                  <a:pt x="259206" y="68834"/>
                </a:lnTo>
                <a:lnTo>
                  <a:pt x="255142" y="64770"/>
                </a:lnTo>
                <a:lnTo>
                  <a:pt x="238886" y="64770"/>
                </a:lnTo>
                <a:lnTo>
                  <a:pt x="241998" y="58739"/>
                </a:lnTo>
                <a:lnTo>
                  <a:pt x="243297" y="56642"/>
                </a:lnTo>
                <a:lnTo>
                  <a:pt x="214629" y="56642"/>
                </a:lnTo>
                <a:lnTo>
                  <a:pt x="214629" y="52578"/>
                </a:lnTo>
                <a:lnTo>
                  <a:pt x="206501" y="52578"/>
                </a:lnTo>
                <a:lnTo>
                  <a:pt x="210248" y="47253"/>
                </a:lnTo>
                <a:lnTo>
                  <a:pt x="215137" y="43037"/>
                </a:lnTo>
                <a:lnTo>
                  <a:pt x="220789" y="39558"/>
                </a:lnTo>
                <a:lnTo>
                  <a:pt x="226821" y="36449"/>
                </a:lnTo>
                <a:lnTo>
                  <a:pt x="230885" y="32385"/>
                </a:lnTo>
                <a:lnTo>
                  <a:pt x="364318" y="32385"/>
                </a:lnTo>
                <a:lnTo>
                  <a:pt x="363412" y="31497"/>
                </a:lnTo>
                <a:lnTo>
                  <a:pt x="353837" y="23256"/>
                </a:lnTo>
                <a:lnTo>
                  <a:pt x="343525" y="16563"/>
                </a:lnTo>
                <a:lnTo>
                  <a:pt x="332104" y="12192"/>
                </a:lnTo>
                <a:lnTo>
                  <a:pt x="319869" y="6858"/>
                </a:lnTo>
                <a:lnTo>
                  <a:pt x="307276" y="3048"/>
                </a:lnTo>
                <a:lnTo>
                  <a:pt x="293921" y="762"/>
                </a:lnTo>
                <a:lnTo>
                  <a:pt x="279400" y="0"/>
                </a:lnTo>
                <a:close/>
              </a:path>
              <a:path w="437515" h="481964">
                <a:moveTo>
                  <a:pt x="328040" y="32385"/>
                </a:moveTo>
                <a:lnTo>
                  <a:pt x="291591" y="32385"/>
                </a:lnTo>
                <a:lnTo>
                  <a:pt x="303783" y="44577"/>
                </a:lnTo>
                <a:lnTo>
                  <a:pt x="309108" y="48250"/>
                </a:lnTo>
                <a:lnTo>
                  <a:pt x="313324" y="53101"/>
                </a:lnTo>
                <a:lnTo>
                  <a:pt x="316803" y="58739"/>
                </a:lnTo>
                <a:lnTo>
                  <a:pt x="319912" y="64770"/>
                </a:lnTo>
                <a:lnTo>
                  <a:pt x="311784" y="64770"/>
                </a:lnTo>
                <a:lnTo>
                  <a:pt x="307848" y="68834"/>
                </a:lnTo>
                <a:lnTo>
                  <a:pt x="368553" y="68834"/>
                </a:lnTo>
                <a:lnTo>
                  <a:pt x="373949" y="74856"/>
                </a:lnTo>
                <a:lnTo>
                  <a:pt x="378190" y="80914"/>
                </a:lnTo>
                <a:lnTo>
                  <a:pt x="381644" y="86996"/>
                </a:lnTo>
                <a:lnTo>
                  <a:pt x="384682" y="93091"/>
                </a:lnTo>
                <a:lnTo>
                  <a:pt x="385317" y="99802"/>
                </a:lnTo>
                <a:lnTo>
                  <a:pt x="388111" y="114700"/>
                </a:lnTo>
                <a:lnTo>
                  <a:pt x="388746" y="121412"/>
                </a:lnTo>
                <a:lnTo>
                  <a:pt x="376681" y="121412"/>
                </a:lnTo>
                <a:lnTo>
                  <a:pt x="376681" y="125476"/>
                </a:lnTo>
                <a:lnTo>
                  <a:pt x="412644" y="125476"/>
                </a:lnTo>
                <a:lnTo>
                  <a:pt x="412369" y="120860"/>
                </a:lnTo>
                <a:lnTo>
                  <a:pt x="410082" y="107759"/>
                </a:lnTo>
                <a:lnTo>
                  <a:pt x="406272" y="95420"/>
                </a:lnTo>
                <a:lnTo>
                  <a:pt x="400938" y="84963"/>
                </a:lnTo>
                <a:lnTo>
                  <a:pt x="396495" y="71195"/>
                </a:lnTo>
                <a:lnTo>
                  <a:pt x="389778" y="59690"/>
                </a:lnTo>
                <a:lnTo>
                  <a:pt x="387269" y="56642"/>
                </a:lnTo>
                <a:lnTo>
                  <a:pt x="340232" y="56642"/>
                </a:lnTo>
                <a:lnTo>
                  <a:pt x="336168" y="48514"/>
                </a:lnTo>
                <a:lnTo>
                  <a:pt x="332104" y="44577"/>
                </a:lnTo>
                <a:lnTo>
                  <a:pt x="328040" y="36449"/>
                </a:lnTo>
                <a:lnTo>
                  <a:pt x="328040" y="32385"/>
                </a:lnTo>
                <a:close/>
              </a:path>
              <a:path w="437515" h="481964">
                <a:moveTo>
                  <a:pt x="356361" y="72898"/>
                </a:moveTo>
                <a:lnTo>
                  <a:pt x="206501" y="72898"/>
                </a:lnTo>
                <a:lnTo>
                  <a:pt x="210565" y="76835"/>
                </a:lnTo>
                <a:lnTo>
                  <a:pt x="206494" y="80914"/>
                </a:lnTo>
                <a:lnTo>
                  <a:pt x="202469" y="88963"/>
                </a:lnTo>
                <a:lnTo>
                  <a:pt x="202437" y="97155"/>
                </a:lnTo>
                <a:lnTo>
                  <a:pt x="198500" y="105283"/>
                </a:lnTo>
                <a:lnTo>
                  <a:pt x="198500" y="121412"/>
                </a:lnTo>
                <a:lnTo>
                  <a:pt x="360425" y="121412"/>
                </a:lnTo>
                <a:lnTo>
                  <a:pt x="360425" y="117348"/>
                </a:lnTo>
                <a:lnTo>
                  <a:pt x="218693" y="117348"/>
                </a:lnTo>
                <a:lnTo>
                  <a:pt x="222757" y="113284"/>
                </a:lnTo>
                <a:lnTo>
                  <a:pt x="222757" y="101219"/>
                </a:lnTo>
                <a:lnTo>
                  <a:pt x="226821" y="93091"/>
                </a:lnTo>
                <a:lnTo>
                  <a:pt x="226885" y="88963"/>
                </a:lnTo>
                <a:lnTo>
                  <a:pt x="230885" y="84963"/>
                </a:lnTo>
                <a:lnTo>
                  <a:pt x="352298" y="84963"/>
                </a:lnTo>
                <a:lnTo>
                  <a:pt x="352298" y="76835"/>
                </a:lnTo>
                <a:lnTo>
                  <a:pt x="356361" y="72898"/>
                </a:lnTo>
                <a:close/>
              </a:path>
              <a:path w="437515" h="481964">
                <a:moveTo>
                  <a:pt x="332104" y="84963"/>
                </a:moveTo>
                <a:lnTo>
                  <a:pt x="242950" y="84963"/>
                </a:lnTo>
                <a:lnTo>
                  <a:pt x="247014" y="89027"/>
                </a:lnTo>
                <a:lnTo>
                  <a:pt x="267334" y="89027"/>
                </a:lnTo>
                <a:lnTo>
                  <a:pt x="267334" y="117348"/>
                </a:lnTo>
                <a:lnTo>
                  <a:pt x="291591" y="117348"/>
                </a:lnTo>
                <a:lnTo>
                  <a:pt x="291591" y="89027"/>
                </a:lnTo>
                <a:lnTo>
                  <a:pt x="300779" y="88963"/>
                </a:lnTo>
                <a:lnTo>
                  <a:pt x="310324" y="88519"/>
                </a:lnTo>
                <a:lnTo>
                  <a:pt x="320631" y="87312"/>
                </a:lnTo>
                <a:lnTo>
                  <a:pt x="332104" y="84963"/>
                </a:lnTo>
                <a:close/>
              </a:path>
              <a:path w="437515" h="481964">
                <a:moveTo>
                  <a:pt x="352298" y="84963"/>
                </a:moveTo>
                <a:lnTo>
                  <a:pt x="332104" y="84963"/>
                </a:lnTo>
                <a:lnTo>
                  <a:pt x="332104" y="89027"/>
                </a:lnTo>
                <a:lnTo>
                  <a:pt x="336168" y="97155"/>
                </a:lnTo>
                <a:lnTo>
                  <a:pt x="336168" y="109220"/>
                </a:lnTo>
                <a:lnTo>
                  <a:pt x="340232" y="113284"/>
                </a:lnTo>
                <a:lnTo>
                  <a:pt x="340232" y="117348"/>
                </a:lnTo>
                <a:lnTo>
                  <a:pt x="360425" y="117348"/>
                </a:lnTo>
                <a:lnTo>
                  <a:pt x="360425" y="105283"/>
                </a:lnTo>
                <a:lnTo>
                  <a:pt x="356361" y="97155"/>
                </a:lnTo>
                <a:lnTo>
                  <a:pt x="356298" y="88963"/>
                </a:lnTo>
                <a:lnTo>
                  <a:pt x="352298" y="84963"/>
                </a:lnTo>
                <a:close/>
              </a:path>
              <a:path w="437515" h="481964">
                <a:moveTo>
                  <a:pt x="364489" y="68834"/>
                </a:moveTo>
                <a:lnTo>
                  <a:pt x="194436" y="68834"/>
                </a:lnTo>
                <a:lnTo>
                  <a:pt x="198500" y="72898"/>
                </a:lnTo>
                <a:lnTo>
                  <a:pt x="364489" y="72898"/>
                </a:lnTo>
                <a:lnTo>
                  <a:pt x="364489" y="68834"/>
                </a:lnTo>
                <a:close/>
              </a:path>
              <a:path w="437515" h="481964">
                <a:moveTo>
                  <a:pt x="105282" y="56642"/>
                </a:moveTo>
                <a:lnTo>
                  <a:pt x="101218" y="56642"/>
                </a:lnTo>
                <a:lnTo>
                  <a:pt x="101218" y="68834"/>
                </a:lnTo>
                <a:lnTo>
                  <a:pt x="110630" y="68834"/>
                </a:lnTo>
                <a:lnTo>
                  <a:pt x="109346" y="64770"/>
                </a:lnTo>
                <a:lnTo>
                  <a:pt x="109346" y="60706"/>
                </a:lnTo>
                <a:lnTo>
                  <a:pt x="105282" y="56642"/>
                </a:lnTo>
                <a:close/>
              </a:path>
              <a:path w="437515" h="481964">
                <a:moveTo>
                  <a:pt x="291591" y="32385"/>
                </a:moveTo>
                <a:lnTo>
                  <a:pt x="267334" y="32385"/>
                </a:lnTo>
                <a:lnTo>
                  <a:pt x="267334" y="68834"/>
                </a:lnTo>
                <a:lnTo>
                  <a:pt x="291591" y="68834"/>
                </a:lnTo>
                <a:lnTo>
                  <a:pt x="291591" y="32385"/>
                </a:lnTo>
                <a:close/>
              </a:path>
              <a:path w="437515" h="481964">
                <a:moveTo>
                  <a:pt x="267334" y="32385"/>
                </a:moveTo>
                <a:lnTo>
                  <a:pt x="234950" y="32385"/>
                </a:lnTo>
                <a:lnTo>
                  <a:pt x="230885" y="36449"/>
                </a:lnTo>
                <a:lnTo>
                  <a:pt x="226821" y="44577"/>
                </a:lnTo>
                <a:lnTo>
                  <a:pt x="222757" y="48514"/>
                </a:lnTo>
                <a:lnTo>
                  <a:pt x="218693" y="56642"/>
                </a:lnTo>
                <a:lnTo>
                  <a:pt x="243297" y="56642"/>
                </a:lnTo>
                <a:lnTo>
                  <a:pt x="245490" y="53101"/>
                </a:lnTo>
                <a:lnTo>
                  <a:pt x="249745" y="48250"/>
                </a:lnTo>
                <a:lnTo>
                  <a:pt x="255142" y="44577"/>
                </a:lnTo>
                <a:lnTo>
                  <a:pt x="267334" y="32385"/>
                </a:lnTo>
                <a:close/>
              </a:path>
              <a:path w="437515" h="481964">
                <a:moveTo>
                  <a:pt x="364318" y="32385"/>
                </a:moveTo>
                <a:lnTo>
                  <a:pt x="328040" y="32385"/>
                </a:lnTo>
                <a:lnTo>
                  <a:pt x="332104" y="36449"/>
                </a:lnTo>
                <a:lnTo>
                  <a:pt x="338117" y="39558"/>
                </a:lnTo>
                <a:lnTo>
                  <a:pt x="343725" y="43037"/>
                </a:lnTo>
                <a:lnTo>
                  <a:pt x="348571" y="47253"/>
                </a:lnTo>
                <a:lnTo>
                  <a:pt x="352298" y="52578"/>
                </a:lnTo>
                <a:lnTo>
                  <a:pt x="348233" y="52578"/>
                </a:lnTo>
                <a:lnTo>
                  <a:pt x="348233" y="56642"/>
                </a:lnTo>
                <a:lnTo>
                  <a:pt x="387269" y="56642"/>
                </a:lnTo>
                <a:lnTo>
                  <a:pt x="381561" y="49708"/>
                </a:lnTo>
                <a:lnTo>
                  <a:pt x="372617" y="40513"/>
                </a:lnTo>
                <a:lnTo>
                  <a:pt x="364318" y="32385"/>
                </a:lnTo>
                <a:close/>
              </a:path>
              <a:path w="437515" h="481964">
                <a:moveTo>
                  <a:pt x="348233" y="388493"/>
                </a:moveTo>
                <a:lnTo>
                  <a:pt x="310588" y="411468"/>
                </a:lnTo>
                <a:lnTo>
                  <a:pt x="303783" y="437007"/>
                </a:lnTo>
                <a:lnTo>
                  <a:pt x="304544" y="446085"/>
                </a:lnTo>
                <a:lnTo>
                  <a:pt x="332089" y="478536"/>
                </a:lnTo>
                <a:lnTo>
                  <a:pt x="348233" y="481584"/>
                </a:lnTo>
                <a:lnTo>
                  <a:pt x="359090" y="480822"/>
                </a:lnTo>
                <a:lnTo>
                  <a:pt x="390634" y="461391"/>
                </a:lnTo>
                <a:lnTo>
                  <a:pt x="344296" y="461391"/>
                </a:lnTo>
                <a:lnTo>
                  <a:pt x="336168" y="457327"/>
                </a:lnTo>
                <a:lnTo>
                  <a:pt x="328040" y="449199"/>
                </a:lnTo>
                <a:lnTo>
                  <a:pt x="323976" y="441071"/>
                </a:lnTo>
                <a:lnTo>
                  <a:pt x="323976" y="429006"/>
                </a:lnTo>
                <a:lnTo>
                  <a:pt x="328040" y="424942"/>
                </a:lnTo>
                <a:lnTo>
                  <a:pt x="332104" y="416814"/>
                </a:lnTo>
                <a:lnTo>
                  <a:pt x="336168" y="412750"/>
                </a:lnTo>
                <a:lnTo>
                  <a:pt x="390636" y="412750"/>
                </a:lnTo>
                <a:lnTo>
                  <a:pt x="390016" y="411468"/>
                </a:lnTo>
                <a:lnTo>
                  <a:pt x="384682" y="404749"/>
                </a:lnTo>
                <a:lnTo>
                  <a:pt x="376183" y="398780"/>
                </a:lnTo>
                <a:lnTo>
                  <a:pt x="368030" y="393573"/>
                </a:lnTo>
                <a:lnTo>
                  <a:pt x="359090" y="389890"/>
                </a:lnTo>
                <a:lnTo>
                  <a:pt x="348233" y="388493"/>
                </a:lnTo>
                <a:close/>
              </a:path>
              <a:path w="437515" h="481964">
                <a:moveTo>
                  <a:pt x="390636" y="412750"/>
                </a:moveTo>
                <a:lnTo>
                  <a:pt x="364489" y="412750"/>
                </a:lnTo>
                <a:lnTo>
                  <a:pt x="368553" y="416814"/>
                </a:lnTo>
                <a:lnTo>
                  <a:pt x="372617" y="424942"/>
                </a:lnTo>
                <a:lnTo>
                  <a:pt x="376681" y="429006"/>
                </a:lnTo>
                <a:lnTo>
                  <a:pt x="376681" y="441071"/>
                </a:lnTo>
                <a:lnTo>
                  <a:pt x="372617" y="449199"/>
                </a:lnTo>
                <a:lnTo>
                  <a:pt x="364489" y="457327"/>
                </a:lnTo>
                <a:lnTo>
                  <a:pt x="356361" y="461391"/>
                </a:lnTo>
                <a:lnTo>
                  <a:pt x="390634" y="461391"/>
                </a:lnTo>
                <a:lnTo>
                  <a:pt x="393826" y="454771"/>
                </a:lnTo>
                <a:lnTo>
                  <a:pt x="396112" y="446085"/>
                </a:lnTo>
                <a:lnTo>
                  <a:pt x="396875" y="437007"/>
                </a:lnTo>
                <a:lnTo>
                  <a:pt x="396113" y="428001"/>
                </a:lnTo>
                <a:lnTo>
                  <a:pt x="393826" y="419354"/>
                </a:lnTo>
                <a:lnTo>
                  <a:pt x="390636" y="412750"/>
                </a:lnTo>
                <a:close/>
              </a:path>
              <a:path w="437515" h="481964">
                <a:moveTo>
                  <a:pt x="190373" y="388493"/>
                </a:moveTo>
                <a:lnTo>
                  <a:pt x="152018" y="411468"/>
                </a:lnTo>
                <a:lnTo>
                  <a:pt x="141731" y="437007"/>
                </a:lnTo>
                <a:lnTo>
                  <a:pt x="143128" y="446085"/>
                </a:lnTo>
                <a:lnTo>
                  <a:pt x="172608" y="478536"/>
                </a:lnTo>
                <a:lnTo>
                  <a:pt x="190373" y="481584"/>
                </a:lnTo>
                <a:lnTo>
                  <a:pt x="199380" y="480822"/>
                </a:lnTo>
                <a:lnTo>
                  <a:pt x="228709" y="461391"/>
                </a:lnTo>
                <a:lnTo>
                  <a:pt x="182244" y="461391"/>
                </a:lnTo>
                <a:lnTo>
                  <a:pt x="174116" y="457327"/>
                </a:lnTo>
                <a:lnTo>
                  <a:pt x="165988" y="449199"/>
                </a:lnTo>
                <a:lnTo>
                  <a:pt x="165988" y="424942"/>
                </a:lnTo>
                <a:lnTo>
                  <a:pt x="170052" y="416814"/>
                </a:lnTo>
                <a:lnTo>
                  <a:pt x="174116" y="412750"/>
                </a:lnTo>
                <a:lnTo>
                  <a:pt x="228711" y="412750"/>
                </a:lnTo>
                <a:lnTo>
                  <a:pt x="228091" y="411468"/>
                </a:lnTo>
                <a:lnTo>
                  <a:pt x="222757" y="404749"/>
                </a:lnTo>
                <a:lnTo>
                  <a:pt x="215965" y="398780"/>
                </a:lnTo>
                <a:lnTo>
                  <a:pt x="208041" y="393573"/>
                </a:lnTo>
                <a:lnTo>
                  <a:pt x="199380" y="389890"/>
                </a:lnTo>
                <a:lnTo>
                  <a:pt x="190373" y="388493"/>
                </a:lnTo>
                <a:close/>
              </a:path>
              <a:path w="437515" h="481964">
                <a:moveTo>
                  <a:pt x="228711" y="412750"/>
                </a:moveTo>
                <a:lnTo>
                  <a:pt x="202437" y="412750"/>
                </a:lnTo>
                <a:lnTo>
                  <a:pt x="206501" y="416814"/>
                </a:lnTo>
                <a:lnTo>
                  <a:pt x="210565" y="424942"/>
                </a:lnTo>
                <a:lnTo>
                  <a:pt x="214629" y="429006"/>
                </a:lnTo>
                <a:lnTo>
                  <a:pt x="214629" y="441071"/>
                </a:lnTo>
                <a:lnTo>
                  <a:pt x="210565" y="449199"/>
                </a:lnTo>
                <a:lnTo>
                  <a:pt x="202437" y="457327"/>
                </a:lnTo>
                <a:lnTo>
                  <a:pt x="194436" y="461391"/>
                </a:lnTo>
                <a:lnTo>
                  <a:pt x="228709" y="461391"/>
                </a:lnTo>
                <a:lnTo>
                  <a:pt x="231901" y="454771"/>
                </a:lnTo>
                <a:lnTo>
                  <a:pt x="234187" y="446085"/>
                </a:lnTo>
                <a:lnTo>
                  <a:pt x="234950" y="437007"/>
                </a:lnTo>
                <a:lnTo>
                  <a:pt x="234188" y="428001"/>
                </a:lnTo>
                <a:lnTo>
                  <a:pt x="231901" y="419354"/>
                </a:lnTo>
                <a:lnTo>
                  <a:pt x="228711" y="41275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178052" y="1115555"/>
            <a:ext cx="6838188" cy="4968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315211" y="1152105"/>
            <a:ext cx="6562344" cy="47552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203960" y="1141475"/>
            <a:ext cx="6736080" cy="394970"/>
          </a:xfrm>
          <a:custGeom>
            <a:avLst/>
            <a:gdLst/>
            <a:ahLst/>
            <a:cxnLst/>
            <a:rect l="l" t="t" r="r" b="b"/>
            <a:pathLst>
              <a:path w="6736080" h="394969">
                <a:moveTo>
                  <a:pt x="6736080" y="0"/>
                </a:moveTo>
                <a:lnTo>
                  <a:pt x="65786" y="0"/>
                </a:lnTo>
                <a:lnTo>
                  <a:pt x="40178" y="5171"/>
                </a:lnTo>
                <a:lnTo>
                  <a:pt x="19267" y="19272"/>
                </a:lnTo>
                <a:lnTo>
                  <a:pt x="5169" y="40183"/>
                </a:lnTo>
                <a:lnTo>
                  <a:pt x="0" y="65786"/>
                </a:lnTo>
                <a:lnTo>
                  <a:pt x="0" y="394715"/>
                </a:lnTo>
                <a:lnTo>
                  <a:pt x="6670294" y="394715"/>
                </a:lnTo>
                <a:lnTo>
                  <a:pt x="6695896" y="389544"/>
                </a:lnTo>
                <a:lnTo>
                  <a:pt x="6716807" y="375443"/>
                </a:lnTo>
                <a:lnTo>
                  <a:pt x="6730908" y="354532"/>
                </a:lnTo>
                <a:lnTo>
                  <a:pt x="6736080" y="328929"/>
                </a:lnTo>
                <a:lnTo>
                  <a:pt x="6736080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35353" y="1207134"/>
            <a:ext cx="62718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parametric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test 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makes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assumption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regarding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population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parameters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and</a:t>
            </a:r>
            <a:r>
              <a:rPr sz="1400" spc="16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distribution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0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1342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Z</a:t>
            </a:r>
            <a:r>
              <a:rPr sz="2800" spc="-6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1272539" y="964666"/>
            <a:ext cx="6649211" cy="495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14855" y="999705"/>
            <a:ext cx="6161532" cy="475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8447" y="990600"/>
            <a:ext cx="6547484" cy="393700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78105" rIns="0" bIns="0" rtlCol="0">
            <a:spAutoFit/>
          </a:bodyPr>
          <a:lstStyle/>
          <a:p>
            <a:pPr marL="349885">
              <a:spcBef>
                <a:spcPts val="615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dirty="0">
                <a:solidFill>
                  <a:srgbClr val="095A82"/>
                </a:solidFill>
                <a:cs typeface="Calibri"/>
              </a:rPr>
              <a:t>Z </a:t>
            </a:r>
            <a:r>
              <a:rPr sz="1400" spc="-35" dirty="0">
                <a:solidFill>
                  <a:srgbClr val="095A82"/>
                </a:solidFill>
                <a:cs typeface="Calibri"/>
              </a:rPr>
              <a:t>Test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used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for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testing significance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difference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between two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point</a:t>
            </a:r>
            <a:r>
              <a:rPr sz="1400" spc="6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estimates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22247" y="2886430"/>
            <a:ext cx="2397252" cy="495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49324" y="2921469"/>
            <a:ext cx="1940052" cy="475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48155" y="2912364"/>
            <a:ext cx="2295525" cy="393700"/>
          </a:xfrm>
          <a:prstGeom prst="rect">
            <a:avLst/>
          </a:prstGeom>
          <a:solidFill>
            <a:srgbClr val="0F7E70"/>
          </a:solidFill>
        </p:spPr>
        <p:txBody>
          <a:bodyPr vert="horz" wrap="square" lIns="0" tIns="78105" rIns="0" bIns="0" rtlCol="0">
            <a:spAutoFit/>
          </a:bodyPr>
          <a:lstStyle/>
          <a:p>
            <a:pPr marL="334010">
              <a:spcBef>
                <a:spcPts val="615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Assumptions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for </a:t>
            </a:r>
            <a:r>
              <a:rPr sz="1400" dirty="0">
                <a:solidFill>
                  <a:srgbClr val="FFFFFF"/>
                </a:solidFill>
                <a:cs typeface="Calibri"/>
              </a:rPr>
              <a:t>Z</a:t>
            </a:r>
            <a:r>
              <a:rPr sz="1400" spc="-35" dirty="0">
                <a:solidFill>
                  <a:srgbClr val="FFFFFF"/>
                </a:solidFill>
                <a:cs typeface="Calibri"/>
              </a:rPr>
              <a:t> Test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44440" y="2147316"/>
            <a:ext cx="248412" cy="251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44440" y="2968751"/>
            <a:ext cx="248412" cy="2514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44440" y="3791711"/>
            <a:ext cx="248412" cy="249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73115" y="2060829"/>
            <a:ext cx="2496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200" b="1" dirty="0">
                <a:solidFill>
                  <a:srgbClr val="095A82"/>
                </a:solidFill>
                <a:cs typeface="Calibri"/>
              </a:rPr>
              <a:t>The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sample must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be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randomly selected  and </a:t>
            </a:r>
            <a:r>
              <a:rPr sz="1200" b="1" spc="-10" dirty="0">
                <a:solidFill>
                  <a:srgbClr val="095A82"/>
                </a:solidFill>
                <a:cs typeface="Calibri"/>
              </a:rPr>
              <a:t>data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must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be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 quantitative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96865" y="3802786"/>
            <a:ext cx="26003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10" dirty="0">
                <a:solidFill>
                  <a:srgbClr val="F19C13"/>
                </a:solidFill>
                <a:cs typeface="Calibri"/>
              </a:rPr>
              <a:t>Data </a:t>
            </a:r>
            <a:r>
              <a:rPr sz="1200" b="1" dirty="0">
                <a:solidFill>
                  <a:srgbClr val="F19C13"/>
                </a:solidFill>
                <a:cs typeface="Calibri"/>
              </a:rPr>
              <a:t>should </a:t>
            </a:r>
            <a:r>
              <a:rPr sz="1200" b="1" spc="-5" dirty="0">
                <a:solidFill>
                  <a:srgbClr val="F19C13"/>
                </a:solidFill>
                <a:cs typeface="Calibri"/>
              </a:rPr>
              <a:t>follow </a:t>
            </a:r>
            <a:r>
              <a:rPr sz="1200" b="1" dirty="0">
                <a:solidFill>
                  <a:srgbClr val="F19C13"/>
                </a:solidFill>
                <a:cs typeface="Calibri"/>
              </a:rPr>
              <a:t>a </a:t>
            </a:r>
            <a:r>
              <a:rPr sz="1200" b="1" spc="-5" dirty="0">
                <a:solidFill>
                  <a:srgbClr val="F19C13"/>
                </a:solidFill>
                <a:cs typeface="Calibri"/>
              </a:rPr>
              <a:t>normal</a:t>
            </a:r>
            <a:r>
              <a:rPr sz="1200" b="1" spc="-10" dirty="0">
                <a:solidFill>
                  <a:srgbClr val="F19C13"/>
                </a:solidFill>
                <a:cs typeface="Calibri"/>
              </a:rPr>
              <a:t> </a:t>
            </a:r>
            <a:r>
              <a:rPr sz="1200" b="1" dirty="0">
                <a:solidFill>
                  <a:srgbClr val="F19C13"/>
                </a:solidFill>
                <a:cs typeface="Calibri"/>
              </a:rPr>
              <a:t>distribution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19090" y="2978276"/>
            <a:ext cx="1609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5" dirty="0">
                <a:solidFill>
                  <a:srgbClr val="0D80B8"/>
                </a:solidFill>
                <a:cs typeface="Calibri"/>
              </a:rPr>
              <a:t>Samples </a:t>
            </a:r>
            <a:r>
              <a:rPr sz="1200" b="1" dirty="0">
                <a:solidFill>
                  <a:srgbClr val="0D80B8"/>
                </a:solidFill>
                <a:cs typeface="Calibri"/>
              </a:rPr>
              <a:t>should be</a:t>
            </a:r>
            <a:r>
              <a:rPr sz="1200" b="1" spc="-50" dirty="0">
                <a:solidFill>
                  <a:srgbClr val="0D80B8"/>
                </a:solidFill>
                <a:cs typeface="Calibri"/>
              </a:rPr>
              <a:t> </a:t>
            </a:r>
            <a:r>
              <a:rPr sz="1200" b="1" spc="-10" dirty="0">
                <a:solidFill>
                  <a:srgbClr val="0D80B8"/>
                </a:solidFill>
                <a:cs typeface="Calibri"/>
              </a:rPr>
              <a:t>larger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17391" y="3005378"/>
            <a:ext cx="1652015" cy="2561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43300" y="3070860"/>
            <a:ext cx="1474470" cy="76200"/>
          </a:xfrm>
          <a:custGeom>
            <a:avLst/>
            <a:gdLst/>
            <a:ahLst/>
            <a:cxnLst/>
            <a:rect l="l" t="t" r="r" b="b"/>
            <a:pathLst>
              <a:path w="1474470" h="76200">
                <a:moveTo>
                  <a:pt x="1398015" y="0"/>
                </a:moveTo>
                <a:lnTo>
                  <a:pt x="1398015" y="76200"/>
                </a:lnTo>
                <a:lnTo>
                  <a:pt x="1461515" y="44450"/>
                </a:lnTo>
                <a:lnTo>
                  <a:pt x="1410715" y="44450"/>
                </a:lnTo>
                <a:lnTo>
                  <a:pt x="1410715" y="31750"/>
                </a:lnTo>
                <a:lnTo>
                  <a:pt x="1461515" y="31750"/>
                </a:lnTo>
                <a:lnTo>
                  <a:pt x="1398015" y="0"/>
                </a:lnTo>
                <a:close/>
              </a:path>
              <a:path w="1474470" h="76200">
                <a:moveTo>
                  <a:pt x="139801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398015" y="44450"/>
                </a:lnTo>
                <a:lnTo>
                  <a:pt x="1398015" y="31750"/>
                </a:lnTo>
                <a:close/>
              </a:path>
              <a:path w="1474470" h="76200">
                <a:moveTo>
                  <a:pt x="1461515" y="31750"/>
                </a:moveTo>
                <a:lnTo>
                  <a:pt x="1410715" y="31750"/>
                </a:lnTo>
                <a:lnTo>
                  <a:pt x="1410715" y="44450"/>
                </a:lnTo>
                <a:lnTo>
                  <a:pt x="1461515" y="44450"/>
                </a:lnTo>
                <a:lnTo>
                  <a:pt x="1474215" y="38100"/>
                </a:lnTo>
                <a:lnTo>
                  <a:pt x="1461515" y="317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72000" y="2241816"/>
            <a:ext cx="111368" cy="17556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02479" y="2267711"/>
            <a:ext cx="0" cy="1649730"/>
          </a:xfrm>
          <a:custGeom>
            <a:avLst/>
            <a:gdLst/>
            <a:ahLst/>
            <a:cxnLst/>
            <a:rect l="l" t="t" r="r" b="b"/>
            <a:pathLst>
              <a:path h="1649729">
                <a:moveTo>
                  <a:pt x="0" y="0"/>
                </a:moveTo>
                <a:lnTo>
                  <a:pt x="0" y="1649476"/>
                </a:lnTo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6571" y="2164130"/>
            <a:ext cx="620242" cy="2561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02479" y="2229611"/>
            <a:ext cx="442595" cy="76200"/>
          </a:xfrm>
          <a:custGeom>
            <a:avLst/>
            <a:gdLst/>
            <a:ahLst/>
            <a:cxnLst/>
            <a:rect l="l" t="t" r="r" b="b"/>
            <a:pathLst>
              <a:path w="442595" h="76200">
                <a:moveTo>
                  <a:pt x="366141" y="0"/>
                </a:moveTo>
                <a:lnTo>
                  <a:pt x="366141" y="76200"/>
                </a:lnTo>
                <a:lnTo>
                  <a:pt x="429641" y="44450"/>
                </a:lnTo>
                <a:lnTo>
                  <a:pt x="378841" y="44450"/>
                </a:lnTo>
                <a:lnTo>
                  <a:pt x="378841" y="31750"/>
                </a:lnTo>
                <a:lnTo>
                  <a:pt x="429641" y="31750"/>
                </a:lnTo>
                <a:lnTo>
                  <a:pt x="366141" y="0"/>
                </a:lnTo>
                <a:close/>
              </a:path>
              <a:path w="442595" h="76200">
                <a:moveTo>
                  <a:pt x="36614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66141" y="44450"/>
                </a:lnTo>
                <a:lnTo>
                  <a:pt x="366141" y="31750"/>
                </a:lnTo>
                <a:close/>
              </a:path>
              <a:path w="442595" h="76200">
                <a:moveTo>
                  <a:pt x="429641" y="31750"/>
                </a:moveTo>
                <a:lnTo>
                  <a:pt x="378841" y="31750"/>
                </a:lnTo>
                <a:lnTo>
                  <a:pt x="378841" y="44450"/>
                </a:lnTo>
                <a:lnTo>
                  <a:pt x="429641" y="44450"/>
                </a:lnTo>
                <a:lnTo>
                  <a:pt x="442341" y="38100"/>
                </a:lnTo>
                <a:lnTo>
                  <a:pt x="429641" y="317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76571" y="3813047"/>
            <a:ext cx="620242" cy="2561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02479" y="3878579"/>
            <a:ext cx="442595" cy="76200"/>
          </a:xfrm>
          <a:custGeom>
            <a:avLst/>
            <a:gdLst/>
            <a:ahLst/>
            <a:cxnLst/>
            <a:rect l="l" t="t" r="r" b="b"/>
            <a:pathLst>
              <a:path w="442595" h="76200">
                <a:moveTo>
                  <a:pt x="366141" y="0"/>
                </a:moveTo>
                <a:lnTo>
                  <a:pt x="366141" y="76200"/>
                </a:lnTo>
                <a:lnTo>
                  <a:pt x="429641" y="44450"/>
                </a:lnTo>
                <a:lnTo>
                  <a:pt x="378841" y="44450"/>
                </a:lnTo>
                <a:lnTo>
                  <a:pt x="378841" y="31750"/>
                </a:lnTo>
                <a:lnTo>
                  <a:pt x="429641" y="31750"/>
                </a:lnTo>
                <a:lnTo>
                  <a:pt x="366141" y="0"/>
                </a:lnTo>
                <a:close/>
              </a:path>
              <a:path w="442595" h="76200">
                <a:moveTo>
                  <a:pt x="36614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66141" y="44450"/>
                </a:lnTo>
                <a:lnTo>
                  <a:pt x="366141" y="31750"/>
                </a:lnTo>
                <a:close/>
              </a:path>
              <a:path w="442595" h="76200">
                <a:moveTo>
                  <a:pt x="429641" y="31750"/>
                </a:moveTo>
                <a:lnTo>
                  <a:pt x="378841" y="31750"/>
                </a:lnTo>
                <a:lnTo>
                  <a:pt x="378841" y="44450"/>
                </a:lnTo>
                <a:lnTo>
                  <a:pt x="429641" y="44450"/>
                </a:lnTo>
                <a:lnTo>
                  <a:pt x="442341" y="38100"/>
                </a:lnTo>
                <a:lnTo>
                  <a:pt x="429641" y="317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6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7355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Steps for Z</a:t>
            </a:r>
            <a:r>
              <a:rPr sz="2800" spc="-4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3806952" y="3508247"/>
            <a:ext cx="1138555" cy="441959"/>
          </a:xfrm>
          <a:custGeom>
            <a:avLst/>
            <a:gdLst/>
            <a:ahLst/>
            <a:cxnLst/>
            <a:rect l="l" t="t" r="r" b="b"/>
            <a:pathLst>
              <a:path w="1138554" h="441960">
                <a:moveTo>
                  <a:pt x="979297" y="0"/>
                </a:moveTo>
                <a:lnTo>
                  <a:pt x="0" y="0"/>
                </a:lnTo>
                <a:lnTo>
                  <a:pt x="0" y="441959"/>
                </a:lnTo>
                <a:lnTo>
                  <a:pt x="986917" y="441959"/>
                </a:lnTo>
                <a:lnTo>
                  <a:pt x="994537" y="434339"/>
                </a:lnTo>
                <a:lnTo>
                  <a:pt x="1002284" y="434339"/>
                </a:lnTo>
                <a:lnTo>
                  <a:pt x="1132332" y="236219"/>
                </a:lnTo>
                <a:lnTo>
                  <a:pt x="1136618" y="229433"/>
                </a:lnTo>
                <a:lnTo>
                  <a:pt x="1138047" y="221932"/>
                </a:lnTo>
                <a:lnTo>
                  <a:pt x="1136618" y="215860"/>
                </a:lnTo>
                <a:lnTo>
                  <a:pt x="1132332" y="213359"/>
                </a:lnTo>
                <a:lnTo>
                  <a:pt x="1002284" y="15239"/>
                </a:lnTo>
                <a:lnTo>
                  <a:pt x="996495" y="9644"/>
                </a:lnTo>
                <a:lnTo>
                  <a:pt x="990742" y="4762"/>
                </a:lnTo>
                <a:lnTo>
                  <a:pt x="985013" y="1309"/>
                </a:lnTo>
                <a:lnTo>
                  <a:pt x="979297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45991" y="3909059"/>
            <a:ext cx="605028" cy="826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45991" y="3909059"/>
            <a:ext cx="605155" cy="200025"/>
          </a:xfrm>
          <a:custGeom>
            <a:avLst/>
            <a:gdLst/>
            <a:ahLst/>
            <a:cxnLst/>
            <a:rect l="l" t="t" r="r" b="b"/>
            <a:pathLst>
              <a:path w="605154" h="200025">
                <a:moveTo>
                  <a:pt x="302513" y="0"/>
                </a:moveTo>
                <a:lnTo>
                  <a:pt x="233132" y="2636"/>
                </a:lnTo>
                <a:lnTo>
                  <a:pt x="169450" y="10145"/>
                </a:lnTo>
                <a:lnTo>
                  <a:pt x="113282" y="21929"/>
                </a:lnTo>
                <a:lnTo>
                  <a:pt x="66440" y="37388"/>
                </a:lnTo>
                <a:lnTo>
                  <a:pt x="30737" y="55922"/>
                </a:lnTo>
                <a:lnTo>
                  <a:pt x="0" y="99821"/>
                </a:lnTo>
                <a:lnTo>
                  <a:pt x="7986" y="122710"/>
                </a:lnTo>
                <a:lnTo>
                  <a:pt x="66440" y="162255"/>
                </a:lnTo>
                <a:lnTo>
                  <a:pt x="113282" y="177714"/>
                </a:lnTo>
                <a:lnTo>
                  <a:pt x="169450" y="189498"/>
                </a:lnTo>
                <a:lnTo>
                  <a:pt x="233132" y="197007"/>
                </a:lnTo>
                <a:lnTo>
                  <a:pt x="302513" y="199643"/>
                </a:lnTo>
                <a:lnTo>
                  <a:pt x="371895" y="197007"/>
                </a:lnTo>
                <a:lnTo>
                  <a:pt x="435577" y="189498"/>
                </a:lnTo>
                <a:lnTo>
                  <a:pt x="491745" y="177714"/>
                </a:lnTo>
                <a:lnTo>
                  <a:pt x="538587" y="162255"/>
                </a:lnTo>
                <a:lnTo>
                  <a:pt x="574290" y="143721"/>
                </a:lnTo>
                <a:lnTo>
                  <a:pt x="605028" y="99821"/>
                </a:lnTo>
                <a:lnTo>
                  <a:pt x="597041" y="76933"/>
                </a:lnTo>
                <a:lnTo>
                  <a:pt x="538587" y="37388"/>
                </a:lnTo>
                <a:lnTo>
                  <a:pt x="491745" y="21929"/>
                </a:lnTo>
                <a:lnTo>
                  <a:pt x="435577" y="10145"/>
                </a:lnTo>
                <a:lnTo>
                  <a:pt x="371895" y="2636"/>
                </a:lnTo>
                <a:lnTo>
                  <a:pt x="302513" y="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06952" y="3438144"/>
            <a:ext cx="483108" cy="620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06952" y="3438144"/>
            <a:ext cx="483234" cy="146685"/>
          </a:xfrm>
          <a:custGeom>
            <a:avLst/>
            <a:gdLst/>
            <a:ahLst/>
            <a:cxnLst/>
            <a:rect l="l" t="t" r="r" b="b"/>
            <a:pathLst>
              <a:path w="483235" h="146685">
                <a:moveTo>
                  <a:pt x="241553" y="0"/>
                </a:moveTo>
                <a:lnTo>
                  <a:pt x="177359" y="2614"/>
                </a:lnTo>
                <a:lnTo>
                  <a:pt x="119662" y="9990"/>
                </a:lnTo>
                <a:lnTo>
                  <a:pt x="70770" y="21431"/>
                </a:lnTo>
                <a:lnTo>
                  <a:pt x="32991" y="36237"/>
                </a:lnTo>
                <a:lnTo>
                  <a:pt x="0" y="73151"/>
                </a:lnTo>
                <a:lnTo>
                  <a:pt x="8632" y="92593"/>
                </a:lnTo>
                <a:lnTo>
                  <a:pt x="70770" y="124872"/>
                </a:lnTo>
                <a:lnTo>
                  <a:pt x="119662" y="136313"/>
                </a:lnTo>
                <a:lnTo>
                  <a:pt x="177359" y="143689"/>
                </a:lnTo>
                <a:lnTo>
                  <a:pt x="241553" y="146303"/>
                </a:lnTo>
                <a:lnTo>
                  <a:pt x="305748" y="143689"/>
                </a:lnTo>
                <a:lnTo>
                  <a:pt x="363445" y="136313"/>
                </a:lnTo>
                <a:lnTo>
                  <a:pt x="412337" y="124872"/>
                </a:lnTo>
                <a:lnTo>
                  <a:pt x="450116" y="110066"/>
                </a:lnTo>
                <a:lnTo>
                  <a:pt x="483108" y="73151"/>
                </a:lnTo>
                <a:lnTo>
                  <a:pt x="474475" y="53710"/>
                </a:lnTo>
                <a:lnTo>
                  <a:pt x="412337" y="21431"/>
                </a:lnTo>
                <a:lnTo>
                  <a:pt x="363445" y="9990"/>
                </a:lnTo>
                <a:lnTo>
                  <a:pt x="305748" y="2614"/>
                </a:lnTo>
                <a:lnTo>
                  <a:pt x="241553" y="0"/>
                </a:lnTo>
                <a:close/>
              </a:path>
            </a:pathLst>
          </a:custGeom>
          <a:solidFill>
            <a:srgbClr val="07436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40964" y="2883407"/>
            <a:ext cx="1138555" cy="441959"/>
          </a:xfrm>
          <a:custGeom>
            <a:avLst/>
            <a:gdLst/>
            <a:ahLst/>
            <a:cxnLst/>
            <a:rect l="l" t="t" r="r" b="b"/>
            <a:pathLst>
              <a:path w="1138554" h="441960">
                <a:moveTo>
                  <a:pt x="986916" y="0"/>
                </a:moveTo>
                <a:lnTo>
                  <a:pt x="7619" y="0"/>
                </a:lnTo>
                <a:lnTo>
                  <a:pt x="0" y="7619"/>
                </a:lnTo>
                <a:lnTo>
                  <a:pt x="0" y="434340"/>
                </a:lnTo>
                <a:lnTo>
                  <a:pt x="7619" y="441960"/>
                </a:lnTo>
                <a:lnTo>
                  <a:pt x="986916" y="441960"/>
                </a:lnTo>
                <a:lnTo>
                  <a:pt x="994537" y="434340"/>
                </a:lnTo>
                <a:lnTo>
                  <a:pt x="1002284" y="426719"/>
                </a:lnTo>
                <a:lnTo>
                  <a:pt x="1132332" y="228600"/>
                </a:lnTo>
                <a:lnTo>
                  <a:pt x="1136618" y="222884"/>
                </a:lnTo>
                <a:lnTo>
                  <a:pt x="1138047" y="217169"/>
                </a:lnTo>
                <a:lnTo>
                  <a:pt x="1136618" y="211455"/>
                </a:lnTo>
                <a:lnTo>
                  <a:pt x="1132332" y="205740"/>
                </a:lnTo>
                <a:lnTo>
                  <a:pt x="1002284" y="7619"/>
                </a:lnTo>
                <a:lnTo>
                  <a:pt x="994537" y="7619"/>
                </a:lnTo>
                <a:lnTo>
                  <a:pt x="986916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80004" y="3299459"/>
            <a:ext cx="612647" cy="1435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80004" y="3299459"/>
            <a:ext cx="612775" cy="184785"/>
          </a:xfrm>
          <a:custGeom>
            <a:avLst/>
            <a:gdLst/>
            <a:ahLst/>
            <a:cxnLst/>
            <a:rect l="l" t="t" r="r" b="b"/>
            <a:pathLst>
              <a:path w="612775" h="184785">
                <a:moveTo>
                  <a:pt x="306323" y="0"/>
                </a:moveTo>
                <a:lnTo>
                  <a:pt x="236091" y="2434"/>
                </a:lnTo>
                <a:lnTo>
                  <a:pt x="171616" y="9370"/>
                </a:lnTo>
                <a:lnTo>
                  <a:pt x="114739" y="20254"/>
                </a:lnTo>
                <a:lnTo>
                  <a:pt x="67300" y="34532"/>
                </a:lnTo>
                <a:lnTo>
                  <a:pt x="31137" y="51651"/>
                </a:lnTo>
                <a:lnTo>
                  <a:pt x="0" y="92201"/>
                </a:lnTo>
                <a:lnTo>
                  <a:pt x="8090" y="113344"/>
                </a:lnTo>
                <a:lnTo>
                  <a:pt x="67300" y="149871"/>
                </a:lnTo>
                <a:lnTo>
                  <a:pt x="114739" y="164149"/>
                </a:lnTo>
                <a:lnTo>
                  <a:pt x="171616" y="175033"/>
                </a:lnTo>
                <a:lnTo>
                  <a:pt x="236091" y="181969"/>
                </a:lnTo>
                <a:lnTo>
                  <a:pt x="306323" y="184403"/>
                </a:lnTo>
                <a:lnTo>
                  <a:pt x="376556" y="181969"/>
                </a:lnTo>
                <a:lnTo>
                  <a:pt x="441031" y="175033"/>
                </a:lnTo>
                <a:lnTo>
                  <a:pt x="497908" y="164149"/>
                </a:lnTo>
                <a:lnTo>
                  <a:pt x="545347" y="149871"/>
                </a:lnTo>
                <a:lnTo>
                  <a:pt x="581510" y="132752"/>
                </a:lnTo>
                <a:lnTo>
                  <a:pt x="612647" y="92201"/>
                </a:lnTo>
                <a:lnTo>
                  <a:pt x="604557" y="71059"/>
                </a:lnTo>
                <a:lnTo>
                  <a:pt x="545347" y="34532"/>
                </a:lnTo>
                <a:lnTo>
                  <a:pt x="497908" y="20254"/>
                </a:lnTo>
                <a:lnTo>
                  <a:pt x="441031" y="9370"/>
                </a:lnTo>
                <a:lnTo>
                  <a:pt x="376556" y="2434"/>
                </a:lnTo>
                <a:lnTo>
                  <a:pt x="306323" y="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40964" y="2813304"/>
            <a:ext cx="490727" cy="6111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40964" y="2813304"/>
            <a:ext cx="490855" cy="144780"/>
          </a:xfrm>
          <a:custGeom>
            <a:avLst/>
            <a:gdLst/>
            <a:ahLst/>
            <a:cxnLst/>
            <a:rect l="l" t="t" r="r" b="b"/>
            <a:pathLst>
              <a:path w="490854" h="144780">
                <a:moveTo>
                  <a:pt x="245363" y="0"/>
                </a:moveTo>
                <a:lnTo>
                  <a:pt x="180137" y="2584"/>
                </a:lnTo>
                <a:lnTo>
                  <a:pt x="121524" y="9877"/>
                </a:lnTo>
                <a:lnTo>
                  <a:pt x="71866" y="21193"/>
                </a:lnTo>
                <a:lnTo>
                  <a:pt x="33499" y="35842"/>
                </a:lnTo>
                <a:lnTo>
                  <a:pt x="0" y="72389"/>
                </a:lnTo>
                <a:lnTo>
                  <a:pt x="8764" y="91642"/>
                </a:lnTo>
                <a:lnTo>
                  <a:pt x="71866" y="123586"/>
                </a:lnTo>
                <a:lnTo>
                  <a:pt x="121524" y="134902"/>
                </a:lnTo>
                <a:lnTo>
                  <a:pt x="180137" y="142195"/>
                </a:lnTo>
                <a:lnTo>
                  <a:pt x="245363" y="144779"/>
                </a:lnTo>
                <a:lnTo>
                  <a:pt x="310590" y="142195"/>
                </a:lnTo>
                <a:lnTo>
                  <a:pt x="369203" y="134902"/>
                </a:lnTo>
                <a:lnTo>
                  <a:pt x="418861" y="123586"/>
                </a:lnTo>
                <a:lnTo>
                  <a:pt x="457228" y="108937"/>
                </a:lnTo>
                <a:lnTo>
                  <a:pt x="490727" y="72389"/>
                </a:lnTo>
                <a:lnTo>
                  <a:pt x="481963" y="53137"/>
                </a:lnTo>
                <a:lnTo>
                  <a:pt x="418861" y="21193"/>
                </a:lnTo>
                <a:lnTo>
                  <a:pt x="369203" y="9877"/>
                </a:lnTo>
                <a:lnTo>
                  <a:pt x="310590" y="2584"/>
                </a:lnTo>
                <a:lnTo>
                  <a:pt x="245363" y="0"/>
                </a:lnTo>
                <a:close/>
              </a:path>
            </a:pathLst>
          </a:custGeom>
          <a:solidFill>
            <a:srgbClr val="095F8A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74976" y="2263139"/>
            <a:ext cx="1140460" cy="436245"/>
          </a:xfrm>
          <a:custGeom>
            <a:avLst/>
            <a:gdLst/>
            <a:ahLst/>
            <a:cxnLst/>
            <a:rect l="l" t="t" r="r" b="b"/>
            <a:pathLst>
              <a:path w="1140460" h="436244">
                <a:moveTo>
                  <a:pt x="1002284" y="0"/>
                </a:moveTo>
                <a:lnTo>
                  <a:pt x="7619" y="0"/>
                </a:lnTo>
                <a:lnTo>
                  <a:pt x="0" y="7620"/>
                </a:lnTo>
                <a:lnTo>
                  <a:pt x="0" y="428244"/>
                </a:lnTo>
                <a:lnTo>
                  <a:pt x="7619" y="435864"/>
                </a:lnTo>
                <a:lnTo>
                  <a:pt x="1002284" y="435864"/>
                </a:lnTo>
                <a:lnTo>
                  <a:pt x="1002284" y="428244"/>
                </a:lnTo>
                <a:lnTo>
                  <a:pt x="1139952" y="229362"/>
                </a:lnTo>
                <a:lnTo>
                  <a:pt x="1139952" y="206502"/>
                </a:lnTo>
                <a:lnTo>
                  <a:pt x="1002284" y="7620"/>
                </a:lnTo>
                <a:lnTo>
                  <a:pt x="1002284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14016" y="2667000"/>
            <a:ext cx="612647" cy="2075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14016" y="2667000"/>
            <a:ext cx="612775" cy="195580"/>
          </a:xfrm>
          <a:custGeom>
            <a:avLst/>
            <a:gdLst/>
            <a:ahLst/>
            <a:cxnLst/>
            <a:rect l="l" t="t" r="r" b="b"/>
            <a:pathLst>
              <a:path w="612775" h="195580">
                <a:moveTo>
                  <a:pt x="306323" y="0"/>
                </a:moveTo>
                <a:lnTo>
                  <a:pt x="236091" y="2577"/>
                </a:lnTo>
                <a:lnTo>
                  <a:pt x="171616" y="9917"/>
                </a:lnTo>
                <a:lnTo>
                  <a:pt x="114739" y="21433"/>
                </a:lnTo>
                <a:lnTo>
                  <a:pt x="67300" y="36540"/>
                </a:lnTo>
                <a:lnTo>
                  <a:pt x="31137" y="54650"/>
                </a:lnTo>
                <a:lnTo>
                  <a:pt x="0" y="97536"/>
                </a:lnTo>
                <a:lnTo>
                  <a:pt x="8090" y="119893"/>
                </a:lnTo>
                <a:lnTo>
                  <a:pt x="67300" y="158531"/>
                </a:lnTo>
                <a:lnTo>
                  <a:pt x="114739" y="173638"/>
                </a:lnTo>
                <a:lnTo>
                  <a:pt x="171616" y="185154"/>
                </a:lnTo>
                <a:lnTo>
                  <a:pt x="236091" y="192494"/>
                </a:lnTo>
                <a:lnTo>
                  <a:pt x="306323" y="195072"/>
                </a:lnTo>
                <a:lnTo>
                  <a:pt x="376556" y="192494"/>
                </a:lnTo>
                <a:lnTo>
                  <a:pt x="441031" y="185154"/>
                </a:lnTo>
                <a:lnTo>
                  <a:pt x="497908" y="173638"/>
                </a:lnTo>
                <a:lnTo>
                  <a:pt x="545347" y="158531"/>
                </a:lnTo>
                <a:lnTo>
                  <a:pt x="581510" y="140421"/>
                </a:lnTo>
                <a:lnTo>
                  <a:pt x="612647" y="97536"/>
                </a:lnTo>
                <a:lnTo>
                  <a:pt x="604557" y="75178"/>
                </a:lnTo>
                <a:lnTo>
                  <a:pt x="545347" y="36540"/>
                </a:lnTo>
                <a:lnTo>
                  <a:pt x="497908" y="21433"/>
                </a:lnTo>
                <a:lnTo>
                  <a:pt x="441031" y="9917"/>
                </a:lnTo>
                <a:lnTo>
                  <a:pt x="376556" y="2577"/>
                </a:lnTo>
                <a:lnTo>
                  <a:pt x="306323" y="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74976" y="2186939"/>
            <a:ext cx="490728" cy="6187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74976" y="2186939"/>
            <a:ext cx="490855" cy="154305"/>
          </a:xfrm>
          <a:custGeom>
            <a:avLst/>
            <a:gdLst/>
            <a:ahLst/>
            <a:cxnLst/>
            <a:rect l="l" t="t" r="r" b="b"/>
            <a:pathLst>
              <a:path w="490855" h="154305">
                <a:moveTo>
                  <a:pt x="245363" y="0"/>
                </a:moveTo>
                <a:lnTo>
                  <a:pt x="180137" y="2746"/>
                </a:lnTo>
                <a:lnTo>
                  <a:pt x="121524" y="10498"/>
                </a:lnTo>
                <a:lnTo>
                  <a:pt x="71866" y="22526"/>
                </a:lnTo>
                <a:lnTo>
                  <a:pt x="33499" y="38100"/>
                </a:lnTo>
                <a:lnTo>
                  <a:pt x="0" y="76962"/>
                </a:lnTo>
                <a:lnTo>
                  <a:pt x="8764" y="97435"/>
                </a:lnTo>
                <a:lnTo>
                  <a:pt x="71866" y="131397"/>
                </a:lnTo>
                <a:lnTo>
                  <a:pt x="121524" y="143425"/>
                </a:lnTo>
                <a:lnTo>
                  <a:pt x="180137" y="151177"/>
                </a:lnTo>
                <a:lnTo>
                  <a:pt x="245363" y="153924"/>
                </a:lnTo>
                <a:lnTo>
                  <a:pt x="310590" y="151177"/>
                </a:lnTo>
                <a:lnTo>
                  <a:pt x="369203" y="143425"/>
                </a:lnTo>
                <a:lnTo>
                  <a:pt x="418861" y="131397"/>
                </a:lnTo>
                <a:lnTo>
                  <a:pt x="457228" y="115824"/>
                </a:lnTo>
                <a:lnTo>
                  <a:pt x="490728" y="76962"/>
                </a:lnTo>
                <a:lnTo>
                  <a:pt x="481963" y="56488"/>
                </a:lnTo>
                <a:lnTo>
                  <a:pt x="418861" y="22526"/>
                </a:lnTo>
                <a:lnTo>
                  <a:pt x="369203" y="10498"/>
                </a:lnTo>
                <a:lnTo>
                  <a:pt x="310590" y="2746"/>
                </a:lnTo>
                <a:lnTo>
                  <a:pt x="245363" y="0"/>
                </a:lnTo>
                <a:close/>
              </a:path>
            </a:pathLst>
          </a:custGeom>
          <a:solidFill>
            <a:srgbClr val="B97609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02892" y="1613916"/>
            <a:ext cx="1140460" cy="445134"/>
          </a:xfrm>
          <a:custGeom>
            <a:avLst/>
            <a:gdLst/>
            <a:ahLst/>
            <a:cxnLst/>
            <a:rect l="l" t="t" r="r" b="b"/>
            <a:pathLst>
              <a:path w="1140460" h="445135">
                <a:moveTo>
                  <a:pt x="994537" y="0"/>
                </a:moveTo>
                <a:lnTo>
                  <a:pt x="7619" y="0"/>
                </a:lnTo>
                <a:lnTo>
                  <a:pt x="0" y="7620"/>
                </a:lnTo>
                <a:lnTo>
                  <a:pt x="0" y="437388"/>
                </a:lnTo>
                <a:lnTo>
                  <a:pt x="7619" y="445008"/>
                </a:lnTo>
                <a:lnTo>
                  <a:pt x="994537" y="445008"/>
                </a:lnTo>
                <a:lnTo>
                  <a:pt x="1002283" y="437388"/>
                </a:lnTo>
                <a:lnTo>
                  <a:pt x="1139952" y="237871"/>
                </a:lnTo>
                <a:lnTo>
                  <a:pt x="1139952" y="214884"/>
                </a:lnTo>
                <a:lnTo>
                  <a:pt x="1002283" y="15367"/>
                </a:lnTo>
                <a:lnTo>
                  <a:pt x="1002283" y="7620"/>
                </a:lnTo>
                <a:lnTo>
                  <a:pt x="994537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41932" y="2033016"/>
            <a:ext cx="611124" cy="27020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41932" y="2033016"/>
            <a:ext cx="611505" cy="193675"/>
          </a:xfrm>
          <a:custGeom>
            <a:avLst/>
            <a:gdLst/>
            <a:ahLst/>
            <a:cxnLst/>
            <a:rect l="l" t="t" r="r" b="b"/>
            <a:pathLst>
              <a:path w="611505" h="193675">
                <a:moveTo>
                  <a:pt x="305562" y="0"/>
                </a:moveTo>
                <a:lnTo>
                  <a:pt x="235491" y="2554"/>
                </a:lnTo>
                <a:lnTo>
                  <a:pt x="171172" y="9832"/>
                </a:lnTo>
                <a:lnTo>
                  <a:pt x="114437" y="21253"/>
                </a:lnTo>
                <a:lnTo>
                  <a:pt x="67120" y="36238"/>
                </a:lnTo>
                <a:lnTo>
                  <a:pt x="31053" y="54206"/>
                </a:lnTo>
                <a:lnTo>
                  <a:pt x="0" y="96773"/>
                </a:lnTo>
                <a:lnTo>
                  <a:pt x="8068" y="118969"/>
                </a:lnTo>
                <a:lnTo>
                  <a:pt x="67120" y="157309"/>
                </a:lnTo>
                <a:lnTo>
                  <a:pt x="114437" y="172294"/>
                </a:lnTo>
                <a:lnTo>
                  <a:pt x="171172" y="183715"/>
                </a:lnTo>
                <a:lnTo>
                  <a:pt x="235491" y="190993"/>
                </a:lnTo>
                <a:lnTo>
                  <a:pt x="305562" y="193547"/>
                </a:lnTo>
                <a:lnTo>
                  <a:pt x="375632" y="190993"/>
                </a:lnTo>
                <a:lnTo>
                  <a:pt x="439951" y="183715"/>
                </a:lnTo>
                <a:lnTo>
                  <a:pt x="496686" y="172294"/>
                </a:lnTo>
                <a:lnTo>
                  <a:pt x="544003" y="157309"/>
                </a:lnTo>
                <a:lnTo>
                  <a:pt x="580070" y="139341"/>
                </a:lnTo>
                <a:lnTo>
                  <a:pt x="611124" y="96773"/>
                </a:lnTo>
                <a:lnTo>
                  <a:pt x="603055" y="74578"/>
                </a:lnTo>
                <a:lnTo>
                  <a:pt x="544003" y="36238"/>
                </a:lnTo>
                <a:lnTo>
                  <a:pt x="496686" y="21253"/>
                </a:lnTo>
                <a:lnTo>
                  <a:pt x="439951" y="9832"/>
                </a:lnTo>
                <a:lnTo>
                  <a:pt x="375632" y="2554"/>
                </a:lnTo>
                <a:lnTo>
                  <a:pt x="305562" y="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02892" y="1546860"/>
            <a:ext cx="489203" cy="6187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802892" y="1546860"/>
            <a:ext cx="489584" cy="144780"/>
          </a:xfrm>
          <a:custGeom>
            <a:avLst/>
            <a:gdLst/>
            <a:ahLst/>
            <a:cxnLst/>
            <a:rect l="l" t="t" r="r" b="b"/>
            <a:pathLst>
              <a:path w="489585" h="144780">
                <a:moveTo>
                  <a:pt x="244601" y="0"/>
                </a:moveTo>
                <a:lnTo>
                  <a:pt x="179563" y="2584"/>
                </a:lnTo>
                <a:lnTo>
                  <a:pt x="121129" y="9877"/>
                </a:lnTo>
                <a:lnTo>
                  <a:pt x="71628" y="21193"/>
                </a:lnTo>
                <a:lnTo>
                  <a:pt x="33386" y="35842"/>
                </a:lnTo>
                <a:lnTo>
                  <a:pt x="0" y="72389"/>
                </a:lnTo>
                <a:lnTo>
                  <a:pt x="8734" y="91642"/>
                </a:lnTo>
                <a:lnTo>
                  <a:pt x="71627" y="123586"/>
                </a:lnTo>
                <a:lnTo>
                  <a:pt x="121129" y="134902"/>
                </a:lnTo>
                <a:lnTo>
                  <a:pt x="179563" y="142195"/>
                </a:lnTo>
                <a:lnTo>
                  <a:pt x="244601" y="144779"/>
                </a:lnTo>
                <a:lnTo>
                  <a:pt x="309640" y="142195"/>
                </a:lnTo>
                <a:lnTo>
                  <a:pt x="368074" y="134902"/>
                </a:lnTo>
                <a:lnTo>
                  <a:pt x="417575" y="123586"/>
                </a:lnTo>
                <a:lnTo>
                  <a:pt x="455817" y="108937"/>
                </a:lnTo>
                <a:lnTo>
                  <a:pt x="489203" y="72389"/>
                </a:lnTo>
                <a:lnTo>
                  <a:pt x="480469" y="53137"/>
                </a:lnTo>
                <a:lnTo>
                  <a:pt x="417575" y="21193"/>
                </a:lnTo>
                <a:lnTo>
                  <a:pt x="368074" y="9877"/>
                </a:lnTo>
                <a:lnTo>
                  <a:pt x="309640" y="2584"/>
                </a:lnTo>
                <a:lnTo>
                  <a:pt x="244601" y="0"/>
                </a:lnTo>
                <a:close/>
              </a:path>
            </a:pathLst>
          </a:custGeom>
          <a:solidFill>
            <a:srgbClr val="77913A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36903" y="990600"/>
            <a:ext cx="1140460" cy="443865"/>
          </a:xfrm>
          <a:custGeom>
            <a:avLst/>
            <a:gdLst/>
            <a:ahLst/>
            <a:cxnLst/>
            <a:rect l="l" t="t" r="r" b="b"/>
            <a:pathLst>
              <a:path w="1140460" h="443865">
                <a:moveTo>
                  <a:pt x="986916" y="0"/>
                </a:moveTo>
                <a:lnTo>
                  <a:pt x="7645" y="0"/>
                </a:lnTo>
                <a:lnTo>
                  <a:pt x="0" y="7620"/>
                </a:lnTo>
                <a:lnTo>
                  <a:pt x="0" y="435863"/>
                </a:lnTo>
                <a:lnTo>
                  <a:pt x="7645" y="443484"/>
                </a:lnTo>
                <a:lnTo>
                  <a:pt x="986916" y="443484"/>
                </a:lnTo>
                <a:lnTo>
                  <a:pt x="1002284" y="435863"/>
                </a:lnTo>
                <a:lnTo>
                  <a:pt x="1002284" y="428244"/>
                </a:lnTo>
                <a:lnTo>
                  <a:pt x="1139952" y="229362"/>
                </a:lnTo>
                <a:lnTo>
                  <a:pt x="1139952" y="206501"/>
                </a:lnTo>
                <a:lnTo>
                  <a:pt x="1002284" y="7620"/>
                </a:lnTo>
                <a:lnTo>
                  <a:pt x="986916" y="0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75944" y="1395983"/>
            <a:ext cx="611124" cy="33390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75944" y="1395983"/>
            <a:ext cx="611505" cy="186055"/>
          </a:xfrm>
          <a:custGeom>
            <a:avLst/>
            <a:gdLst/>
            <a:ahLst/>
            <a:cxnLst/>
            <a:rect l="l" t="t" r="r" b="b"/>
            <a:pathLst>
              <a:path w="611505" h="186055">
                <a:moveTo>
                  <a:pt x="305562" y="0"/>
                </a:moveTo>
                <a:lnTo>
                  <a:pt x="235499" y="2457"/>
                </a:lnTo>
                <a:lnTo>
                  <a:pt x="171183" y="9455"/>
                </a:lnTo>
                <a:lnTo>
                  <a:pt x="114448" y="20434"/>
                </a:lnTo>
                <a:lnTo>
                  <a:pt x="67128" y="34834"/>
                </a:lnTo>
                <a:lnTo>
                  <a:pt x="31057" y="52095"/>
                </a:lnTo>
                <a:lnTo>
                  <a:pt x="0" y="92963"/>
                </a:lnTo>
                <a:lnTo>
                  <a:pt x="8070" y="114268"/>
                </a:lnTo>
                <a:lnTo>
                  <a:pt x="67128" y="151093"/>
                </a:lnTo>
                <a:lnTo>
                  <a:pt x="114448" y="165493"/>
                </a:lnTo>
                <a:lnTo>
                  <a:pt x="171183" y="176472"/>
                </a:lnTo>
                <a:lnTo>
                  <a:pt x="235499" y="183470"/>
                </a:lnTo>
                <a:lnTo>
                  <a:pt x="305562" y="185927"/>
                </a:lnTo>
                <a:lnTo>
                  <a:pt x="375632" y="183470"/>
                </a:lnTo>
                <a:lnTo>
                  <a:pt x="439951" y="176472"/>
                </a:lnTo>
                <a:lnTo>
                  <a:pt x="496686" y="165493"/>
                </a:lnTo>
                <a:lnTo>
                  <a:pt x="544003" y="151093"/>
                </a:lnTo>
                <a:lnTo>
                  <a:pt x="580070" y="133832"/>
                </a:lnTo>
                <a:lnTo>
                  <a:pt x="611124" y="92963"/>
                </a:lnTo>
                <a:lnTo>
                  <a:pt x="603055" y="71659"/>
                </a:lnTo>
                <a:lnTo>
                  <a:pt x="544003" y="34834"/>
                </a:lnTo>
                <a:lnTo>
                  <a:pt x="496686" y="20434"/>
                </a:lnTo>
                <a:lnTo>
                  <a:pt x="439951" y="9455"/>
                </a:lnTo>
                <a:lnTo>
                  <a:pt x="375632" y="2457"/>
                </a:lnTo>
                <a:lnTo>
                  <a:pt x="305562" y="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36903" y="920496"/>
            <a:ext cx="489203" cy="6126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36903" y="920496"/>
            <a:ext cx="489584" cy="146685"/>
          </a:xfrm>
          <a:custGeom>
            <a:avLst/>
            <a:gdLst/>
            <a:ahLst/>
            <a:cxnLst/>
            <a:rect l="l" t="t" r="r" b="b"/>
            <a:pathLst>
              <a:path w="489585" h="146684">
                <a:moveTo>
                  <a:pt x="244602" y="0"/>
                </a:moveTo>
                <a:lnTo>
                  <a:pt x="179577" y="2614"/>
                </a:lnTo>
                <a:lnTo>
                  <a:pt x="121146" y="9990"/>
                </a:lnTo>
                <a:lnTo>
                  <a:pt x="71642" y="21431"/>
                </a:lnTo>
                <a:lnTo>
                  <a:pt x="33395" y="36237"/>
                </a:lnTo>
                <a:lnTo>
                  <a:pt x="0" y="73151"/>
                </a:lnTo>
                <a:lnTo>
                  <a:pt x="8737" y="92593"/>
                </a:lnTo>
                <a:lnTo>
                  <a:pt x="71642" y="124872"/>
                </a:lnTo>
                <a:lnTo>
                  <a:pt x="121146" y="136313"/>
                </a:lnTo>
                <a:lnTo>
                  <a:pt x="179577" y="143689"/>
                </a:lnTo>
                <a:lnTo>
                  <a:pt x="244602" y="146303"/>
                </a:lnTo>
                <a:lnTo>
                  <a:pt x="309640" y="143689"/>
                </a:lnTo>
                <a:lnTo>
                  <a:pt x="368074" y="136313"/>
                </a:lnTo>
                <a:lnTo>
                  <a:pt x="417575" y="124872"/>
                </a:lnTo>
                <a:lnTo>
                  <a:pt x="455817" y="110066"/>
                </a:lnTo>
                <a:lnTo>
                  <a:pt x="489203" y="73151"/>
                </a:lnTo>
                <a:lnTo>
                  <a:pt x="480469" y="53710"/>
                </a:lnTo>
                <a:lnTo>
                  <a:pt x="417575" y="21431"/>
                </a:lnTo>
                <a:lnTo>
                  <a:pt x="368074" y="9990"/>
                </a:lnTo>
                <a:lnTo>
                  <a:pt x="309640" y="2614"/>
                </a:lnTo>
                <a:lnTo>
                  <a:pt x="244602" y="0"/>
                </a:lnTo>
                <a:close/>
              </a:path>
            </a:pathLst>
          </a:custGeom>
          <a:solidFill>
            <a:srgbClr val="0F7E7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854196" y="4255008"/>
            <a:ext cx="394970" cy="227329"/>
          </a:xfrm>
          <a:custGeom>
            <a:avLst/>
            <a:gdLst/>
            <a:ahLst/>
            <a:cxnLst/>
            <a:rect l="l" t="t" r="r" b="b"/>
            <a:pathLst>
              <a:path w="394970" h="227329">
                <a:moveTo>
                  <a:pt x="179450" y="59753"/>
                </a:moveTo>
                <a:lnTo>
                  <a:pt x="0" y="227075"/>
                </a:lnTo>
                <a:lnTo>
                  <a:pt x="11937" y="227075"/>
                </a:lnTo>
                <a:lnTo>
                  <a:pt x="179450" y="71704"/>
                </a:lnTo>
                <a:lnTo>
                  <a:pt x="191408" y="71704"/>
                </a:lnTo>
                <a:lnTo>
                  <a:pt x="179450" y="59753"/>
                </a:lnTo>
                <a:close/>
              </a:path>
              <a:path w="394970" h="227329">
                <a:moveTo>
                  <a:pt x="191408" y="71704"/>
                </a:moveTo>
                <a:lnTo>
                  <a:pt x="179450" y="71704"/>
                </a:lnTo>
                <a:lnTo>
                  <a:pt x="251205" y="143421"/>
                </a:lnTo>
                <a:lnTo>
                  <a:pt x="263156" y="131470"/>
                </a:lnTo>
                <a:lnTo>
                  <a:pt x="251205" y="131470"/>
                </a:lnTo>
                <a:lnTo>
                  <a:pt x="191408" y="71704"/>
                </a:lnTo>
                <a:close/>
              </a:path>
              <a:path w="394970" h="227329">
                <a:moveTo>
                  <a:pt x="358775" y="35852"/>
                </a:moveTo>
                <a:lnTo>
                  <a:pt x="251205" y="131470"/>
                </a:lnTo>
                <a:lnTo>
                  <a:pt x="263156" y="131470"/>
                </a:lnTo>
                <a:lnTo>
                  <a:pt x="358775" y="35852"/>
                </a:lnTo>
                <a:close/>
              </a:path>
              <a:path w="394970" h="227329">
                <a:moveTo>
                  <a:pt x="394715" y="0"/>
                </a:moveTo>
                <a:lnTo>
                  <a:pt x="382777" y="0"/>
                </a:lnTo>
                <a:lnTo>
                  <a:pt x="373991" y="6908"/>
                </a:lnTo>
                <a:lnTo>
                  <a:pt x="366299" y="10456"/>
                </a:lnTo>
                <a:lnTo>
                  <a:pt x="360846" y="11763"/>
                </a:lnTo>
                <a:lnTo>
                  <a:pt x="358775" y="11950"/>
                </a:lnTo>
                <a:lnTo>
                  <a:pt x="346837" y="11950"/>
                </a:lnTo>
                <a:lnTo>
                  <a:pt x="346837" y="23901"/>
                </a:lnTo>
                <a:lnTo>
                  <a:pt x="358775" y="23901"/>
                </a:lnTo>
                <a:lnTo>
                  <a:pt x="358775" y="35852"/>
                </a:lnTo>
                <a:lnTo>
                  <a:pt x="370839" y="35852"/>
                </a:lnTo>
                <a:lnTo>
                  <a:pt x="370839" y="47802"/>
                </a:lnTo>
                <a:lnTo>
                  <a:pt x="382777" y="47802"/>
                </a:lnTo>
                <a:lnTo>
                  <a:pt x="382777" y="35852"/>
                </a:lnTo>
                <a:lnTo>
                  <a:pt x="384643" y="33798"/>
                </a:lnTo>
                <a:lnTo>
                  <a:pt x="388747" y="28382"/>
                </a:lnTo>
                <a:lnTo>
                  <a:pt x="392850" y="20726"/>
                </a:lnTo>
                <a:lnTo>
                  <a:pt x="394715" y="11950"/>
                </a:lnTo>
                <a:lnTo>
                  <a:pt x="394715" y="0"/>
                </a:lnTo>
                <a:close/>
              </a:path>
            </a:pathLst>
          </a:custGeom>
          <a:solidFill>
            <a:srgbClr val="868686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866388" y="4314444"/>
            <a:ext cx="345948" cy="190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91255" y="3842003"/>
            <a:ext cx="360045" cy="274320"/>
          </a:xfrm>
          <a:custGeom>
            <a:avLst/>
            <a:gdLst/>
            <a:ahLst/>
            <a:cxnLst/>
            <a:rect l="l" t="t" r="r" b="b"/>
            <a:pathLst>
              <a:path w="360045" h="274320">
                <a:moveTo>
                  <a:pt x="299719" y="250469"/>
                </a:moveTo>
                <a:lnTo>
                  <a:pt x="59943" y="250469"/>
                </a:lnTo>
                <a:lnTo>
                  <a:pt x="51157" y="250655"/>
                </a:lnTo>
                <a:lnTo>
                  <a:pt x="43465" y="251960"/>
                </a:lnTo>
                <a:lnTo>
                  <a:pt x="38012" y="255500"/>
                </a:lnTo>
                <a:lnTo>
                  <a:pt x="35941" y="262394"/>
                </a:lnTo>
                <a:lnTo>
                  <a:pt x="38012" y="264258"/>
                </a:lnTo>
                <a:lnTo>
                  <a:pt x="43465" y="268357"/>
                </a:lnTo>
                <a:lnTo>
                  <a:pt x="51157" y="272456"/>
                </a:lnTo>
                <a:lnTo>
                  <a:pt x="59943" y="274320"/>
                </a:lnTo>
                <a:lnTo>
                  <a:pt x="299719" y="274320"/>
                </a:lnTo>
                <a:lnTo>
                  <a:pt x="308506" y="272456"/>
                </a:lnTo>
                <a:lnTo>
                  <a:pt x="316198" y="268357"/>
                </a:lnTo>
                <a:lnTo>
                  <a:pt x="321651" y="264258"/>
                </a:lnTo>
                <a:lnTo>
                  <a:pt x="323722" y="262394"/>
                </a:lnTo>
                <a:lnTo>
                  <a:pt x="321651" y="255500"/>
                </a:lnTo>
                <a:lnTo>
                  <a:pt x="316198" y="251960"/>
                </a:lnTo>
                <a:lnTo>
                  <a:pt x="308506" y="250655"/>
                </a:lnTo>
                <a:lnTo>
                  <a:pt x="299719" y="250469"/>
                </a:lnTo>
                <a:close/>
              </a:path>
              <a:path w="360045" h="274320">
                <a:moveTo>
                  <a:pt x="251714" y="238544"/>
                </a:moveTo>
                <a:lnTo>
                  <a:pt x="107949" y="238544"/>
                </a:lnTo>
                <a:lnTo>
                  <a:pt x="107949" y="250469"/>
                </a:lnTo>
                <a:lnTo>
                  <a:pt x="251714" y="250469"/>
                </a:lnTo>
                <a:lnTo>
                  <a:pt x="251714" y="238544"/>
                </a:lnTo>
                <a:close/>
              </a:path>
              <a:path w="360045" h="274320">
                <a:moveTo>
                  <a:pt x="323722" y="0"/>
                </a:moveTo>
                <a:lnTo>
                  <a:pt x="35941" y="0"/>
                </a:lnTo>
                <a:lnTo>
                  <a:pt x="20198" y="2237"/>
                </a:lnTo>
                <a:lnTo>
                  <a:pt x="8969" y="8948"/>
                </a:lnTo>
                <a:lnTo>
                  <a:pt x="2240" y="20129"/>
                </a:lnTo>
                <a:lnTo>
                  <a:pt x="0" y="35775"/>
                </a:lnTo>
                <a:lnTo>
                  <a:pt x="0" y="202755"/>
                </a:lnTo>
                <a:lnTo>
                  <a:pt x="2240" y="218409"/>
                </a:lnTo>
                <a:lnTo>
                  <a:pt x="8969" y="229593"/>
                </a:lnTo>
                <a:lnTo>
                  <a:pt x="20198" y="236306"/>
                </a:lnTo>
                <a:lnTo>
                  <a:pt x="35941" y="238544"/>
                </a:lnTo>
                <a:lnTo>
                  <a:pt x="323722" y="238544"/>
                </a:lnTo>
                <a:lnTo>
                  <a:pt x="339465" y="236306"/>
                </a:lnTo>
                <a:lnTo>
                  <a:pt x="350694" y="229593"/>
                </a:lnTo>
                <a:lnTo>
                  <a:pt x="357423" y="218409"/>
                </a:lnTo>
                <a:lnTo>
                  <a:pt x="357957" y="214680"/>
                </a:lnTo>
                <a:lnTo>
                  <a:pt x="35941" y="214680"/>
                </a:lnTo>
                <a:lnTo>
                  <a:pt x="27154" y="214494"/>
                </a:lnTo>
                <a:lnTo>
                  <a:pt x="19462" y="213190"/>
                </a:lnTo>
                <a:lnTo>
                  <a:pt x="14009" y="209649"/>
                </a:lnTo>
                <a:lnTo>
                  <a:pt x="11937" y="202755"/>
                </a:lnTo>
                <a:lnTo>
                  <a:pt x="11937" y="35775"/>
                </a:lnTo>
                <a:lnTo>
                  <a:pt x="14009" y="28896"/>
                </a:lnTo>
                <a:lnTo>
                  <a:pt x="19462" y="25363"/>
                </a:lnTo>
                <a:lnTo>
                  <a:pt x="27154" y="24061"/>
                </a:lnTo>
                <a:lnTo>
                  <a:pt x="35941" y="23876"/>
                </a:lnTo>
                <a:lnTo>
                  <a:pt x="357960" y="23876"/>
                </a:lnTo>
                <a:lnTo>
                  <a:pt x="357423" y="20129"/>
                </a:lnTo>
                <a:lnTo>
                  <a:pt x="350694" y="8948"/>
                </a:lnTo>
                <a:lnTo>
                  <a:pt x="339465" y="2237"/>
                </a:lnTo>
                <a:lnTo>
                  <a:pt x="323722" y="0"/>
                </a:lnTo>
                <a:close/>
              </a:path>
              <a:path w="360045" h="274320">
                <a:moveTo>
                  <a:pt x="357960" y="23876"/>
                </a:moveTo>
                <a:lnTo>
                  <a:pt x="323722" y="23876"/>
                </a:lnTo>
                <a:lnTo>
                  <a:pt x="332509" y="24061"/>
                </a:lnTo>
                <a:lnTo>
                  <a:pt x="340201" y="25363"/>
                </a:lnTo>
                <a:lnTo>
                  <a:pt x="345654" y="28896"/>
                </a:lnTo>
                <a:lnTo>
                  <a:pt x="347726" y="35775"/>
                </a:lnTo>
                <a:lnTo>
                  <a:pt x="347726" y="202755"/>
                </a:lnTo>
                <a:lnTo>
                  <a:pt x="345654" y="209649"/>
                </a:lnTo>
                <a:lnTo>
                  <a:pt x="340201" y="213190"/>
                </a:lnTo>
                <a:lnTo>
                  <a:pt x="332509" y="214494"/>
                </a:lnTo>
                <a:lnTo>
                  <a:pt x="323722" y="214680"/>
                </a:lnTo>
                <a:lnTo>
                  <a:pt x="357957" y="214680"/>
                </a:lnTo>
                <a:lnTo>
                  <a:pt x="359664" y="202755"/>
                </a:lnTo>
                <a:lnTo>
                  <a:pt x="359664" y="35775"/>
                </a:lnTo>
                <a:lnTo>
                  <a:pt x="357960" y="23876"/>
                </a:lnTo>
                <a:close/>
              </a:path>
            </a:pathLst>
          </a:custGeom>
          <a:solidFill>
            <a:srgbClr val="868686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273552" y="3875532"/>
            <a:ext cx="195072" cy="1676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583179" y="3302508"/>
            <a:ext cx="346075" cy="372110"/>
          </a:xfrm>
          <a:custGeom>
            <a:avLst/>
            <a:gdLst/>
            <a:ahLst/>
            <a:cxnLst/>
            <a:rect l="l" t="t" r="r" b="b"/>
            <a:pathLst>
              <a:path w="346075" h="372110">
                <a:moveTo>
                  <a:pt x="190881" y="0"/>
                </a:moveTo>
                <a:lnTo>
                  <a:pt x="182114" y="186"/>
                </a:lnTo>
                <a:lnTo>
                  <a:pt x="174466" y="1492"/>
                </a:lnTo>
                <a:lnTo>
                  <a:pt x="169056" y="5036"/>
                </a:lnTo>
                <a:lnTo>
                  <a:pt x="167005" y="11938"/>
                </a:lnTo>
                <a:lnTo>
                  <a:pt x="167005" y="35941"/>
                </a:lnTo>
                <a:lnTo>
                  <a:pt x="125662" y="41719"/>
                </a:lnTo>
                <a:lnTo>
                  <a:pt x="86623" y="58166"/>
                </a:lnTo>
                <a:lnTo>
                  <a:pt x="52212" y="83947"/>
                </a:lnTo>
                <a:lnTo>
                  <a:pt x="24755" y="117729"/>
                </a:lnTo>
                <a:lnTo>
                  <a:pt x="6576" y="158178"/>
                </a:lnTo>
                <a:lnTo>
                  <a:pt x="0" y="203962"/>
                </a:lnTo>
                <a:lnTo>
                  <a:pt x="6631" y="245546"/>
                </a:lnTo>
                <a:lnTo>
                  <a:pt x="25197" y="284799"/>
                </a:lnTo>
                <a:lnTo>
                  <a:pt x="53705" y="319389"/>
                </a:lnTo>
                <a:lnTo>
                  <a:pt x="90160" y="346982"/>
                </a:lnTo>
                <a:lnTo>
                  <a:pt x="132570" y="365249"/>
                </a:lnTo>
                <a:lnTo>
                  <a:pt x="178943" y="371856"/>
                </a:lnTo>
                <a:lnTo>
                  <a:pt x="220285" y="365249"/>
                </a:lnTo>
                <a:lnTo>
                  <a:pt x="259324" y="346982"/>
                </a:lnTo>
                <a:lnTo>
                  <a:pt x="293735" y="319389"/>
                </a:lnTo>
                <a:lnTo>
                  <a:pt x="299670" y="311912"/>
                </a:lnTo>
                <a:lnTo>
                  <a:pt x="107314" y="311912"/>
                </a:lnTo>
                <a:lnTo>
                  <a:pt x="107314" y="287909"/>
                </a:lnTo>
                <a:lnTo>
                  <a:pt x="83565" y="287909"/>
                </a:lnTo>
                <a:lnTo>
                  <a:pt x="67897" y="269720"/>
                </a:lnTo>
                <a:lnTo>
                  <a:pt x="56705" y="250412"/>
                </a:lnTo>
                <a:lnTo>
                  <a:pt x="49990" y="228865"/>
                </a:lnTo>
                <a:lnTo>
                  <a:pt x="47751" y="203962"/>
                </a:lnTo>
                <a:lnTo>
                  <a:pt x="57991" y="152965"/>
                </a:lnTo>
                <a:lnTo>
                  <a:pt x="84994" y="110982"/>
                </a:lnTo>
                <a:lnTo>
                  <a:pt x="123189" y="82500"/>
                </a:lnTo>
                <a:lnTo>
                  <a:pt x="167005" y="72009"/>
                </a:lnTo>
                <a:lnTo>
                  <a:pt x="238632" y="72009"/>
                </a:lnTo>
                <a:lnTo>
                  <a:pt x="262381" y="59944"/>
                </a:lnTo>
                <a:lnTo>
                  <a:pt x="262381" y="35941"/>
                </a:lnTo>
                <a:lnTo>
                  <a:pt x="238632" y="24003"/>
                </a:lnTo>
                <a:lnTo>
                  <a:pt x="229679" y="22117"/>
                </a:lnTo>
                <a:lnTo>
                  <a:pt x="211772" y="13823"/>
                </a:lnTo>
                <a:lnTo>
                  <a:pt x="202819" y="11938"/>
                </a:lnTo>
                <a:lnTo>
                  <a:pt x="190881" y="0"/>
                </a:lnTo>
                <a:close/>
              </a:path>
              <a:path w="346075" h="372110">
                <a:moveTo>
                  <a:pt x="226694" y="263906"/>
                </a:moveTo>
                <a:lnTo>
                  <a:pt x="119252" y="263906"/>
                </a:lnTo>
                <a:lnTo>
                  <a:pt x="119252" y="311912"/>
                </a:lnTo>
                <a:lnTo>
                  <a:pt x="226694" y="311912"/>
                </a:lnTo>
                <a:lnTo>
                  <a:pt x="226694" y="263906"/>
                </a:lnTo>
                <a:close/>
              </a:path>
              <a:path w="346075" h="372110">
                <a:moveTo>
                  <a:pt x="226694" y="215900"/>
                </a:moveTo>
                <a:lnTo>
                  <a:pt x="202819" y="215900"/>
                </a:lnTo>
                <a:lnTo>
                  <a:pt x="190881" y="251841"/>
                </a:lnTo>
                <a:lnTo>
                  <a:pt x="178943" y="263906"/>
                </a:lnTo>
                <a:lnTo>
                  <a:pt x="226694" y="263906"/>
                </a:lnTo>
                <a:lnTo>
                  <a:pt x="226694" y="311912"/>
                </a:lnTo>
                <a:lnTo>
                  <a:pt x="299670" y="311912"/>
                </a:lnTo>
                <a:lnTo>
                  <a:pt x="309247" y="299847"/>
                </a:lnTo>
                <a:lnTo>
                  <a:pt x="262381" y="299847"/>
                </a:lnTo>
                <a:lnTo>
                  <a:pt x="262197" y="275318"/>
                </a:lnTo>
                <a:lnTo>
                  <a:pt x="260901" y="256381"/>
                </a:lnTo>
                <a:lnTo>
                  <a:pt x="257399" y="244215"/>
                </a:lnTo>
                <a:lnTo>
                  <a:pt x="250570" y="239903"/>
                </a:lnTo>
                <a:lnTo>
                  <a:pt x="246840" y="226026"/>
                </a:lnTo>
                <a:lnTo>
                  <a:pt x="238632" y="218900"/>
                </a:lnTo>
                <a:lnTo>
                  <a:pt x="230425" y="216275"/>
                </a:lnTo>
                <a:lnTo>
                  <a:pt x="226694" y="215900"/>
                </a:lnTo>
                <a:close/>
              </a:path>
              <a:path w="346075" h="372110">
                <a:moveTo>
                  <a:pt x="345947" y="203962"/>
                </a:moveTo>
                <a:lnTo>
                  <a:pt x="298195" y="203962"/>
                </a:lnTo>
                <a:lnTo>
                  <a:pt x="295957" y="230731"/>
                </a:lnTo>
                <a:lnTo>
                  <a:pt x="289234" y="256397"/>
                </a:lnTo>
                <a:lnTo>
                  <a:pt x="278050" y="279792"/>
                </a:lnTo>
                <a:lnTo>
                  <a:pt x="262381" y="299847"/>
                </a:lnTo>
                <a:lnTo>
                  <a:pt x="309247" y="299847"/>
                </a:lnTo>
                <a:lnTo>
                  <a:pt x="321192" y="284799"/>
                </a:lnTo>
                <a:lnTo>
                  <a:pt x="339371" y="245546"/>
                </a:lnTo>
                <a:lnTo>
                  <a:pt x="345947" y="203962"/>
                </a:lnTo>
                <a:close/>
              </a:path>
              <a:path w="346075" h="372110">
                <a:moveTo>
                  <a:pt x="143128" y="215900"/>
                </a:moveTo>
                <a:lnTo>
                  <a:pt x="119252" y="215900"/>
                </a:lnTo>
                <a:lnTo>
                  <a:pt x="110301" y="217971"/>
                </a:lnTo>
                <a:lnTo>
                  <a:pt x="101361" y="223424"/>
                </a:lnTo>
                <a:lnTo>
                  <a:pt x="92446" y="231116"/>
                </a:lnTo>
                <a:lnTo>
                  <a:pt x="83565" y="239903"/>
                </a:lnTo>
                <a:lnTo>
                  <a:pt x="83565" y="287909"/>
                </a:lnTo>
                <a:lnTo>
                  <a:pt x="107314" y="287909"/>
                </a:lnTo>
                <a:lnTo>
                  <a:pt x="107314" y="263906"/>
                </a:lnTo>
                <a:lnTo>
                  <a:pt x="167005" y="263906"/>
                </a:lnTo>
                <a:lnTo>
                  <a:pt x="155067" y="251841"/>
                </a:lnTo>
                <a:lnTo>
                  <a:pt x="143128" y="215900"/>
                </a:lnTo>
                <a:close/>
              </a:path>
              <a:path w="346075" h="372110">
                <a:moveTo>
                  <a:pt x="178943" y="215900"/>
                </a:moveTo>
                <a:lnTo>
                  <a:pt x="167005" y="215900"/>
                </a:lnTo>
                <a:lnTo>
                  <a:pt x="167005" y="263906"/>
                </a:lnTo>
                <a:lnTo>
                  <a:pt x="178943" y="263906"/>
                </a:lnTo>
                <a:lnTo>
                  <a:pt x="178943" y="215900"/>
                </a:lnTo>
                <a:close/>
              </a:path>
              <a:path w="346075" h="372110">
                <a:moveTo>
                  <a:pt x="238632" y="72009"/>
                </a:moveTo>
                <a:lnTo>
                  <a:pt x="167005" y="72009"/>
                </a:lnTo>
                <a:lnTo>
                  <a:pt x="167005" y="96012"/>
                </a:lnTo>
                <a:lnTo>
                  <a:pt x="169056" y="97690"/>
                </a:lnTo>
                <a:lnTo>
                  <a:pt x="174466" y="100488"/>
                </a:lnTo>
                <a:lnTo>
                  <a:pt x="182114" y="101048"/>
                </a:lnTo>
                <a:lnTo>
                  <a:pt x="190881" y="96012"/>
                </a:lnTo>
                <a:lnTo>
                  <a:pt x="202819" y="83947"/>
                </a:lnTo>
                <a:lnTo>
                  <a:pt x="211772" y="82081"/>
                </a:lnTo>
                <a:lnTo>
                  <a:pt x="229679" y="73874"/>
                </a:lnTo>
                <a:lnTo>
                  <a:pt x="238632" y="72009"/>
                </a:lnTo>
                <a:close/>
              </a:path>
            </a:pathLst>
          </a:custGeom>
          <a:solidFill>
            <a:srgbClr val="868686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715767" y="3433571"/>
            <a:ext cx="82295" cy="731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316736" y="2191511"/>
            <a:ext cx="108203" cy="944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34439" y="2313432"/>
            <a:ext cx="249935" cy="1645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952244" y="2938272"/>
            <a:ext cx="190500" cy="1584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869948" y="2904744"/>
            <a:ext cx="368935" cy="260985"/>
          </a:xfrm>
          <a:custGeom>
            <a:avLst/>
            <a:gdLst/>
            <a:ahLst/>
            <a:cxnLst/>
            <a:rect l="l" t="t" r="r" b="b"/>
            <a:pathLst>
              <a:path w="368935" h="260985">
                <a:moveTo>
                  <a:pt x="297433" y="236855"/>
                </a:moveTo>
                <a:lnTo>
                  <a:pt x="59435" y="236855"/>
                </a:lnTo>
                <a:lnTo>
                  <a:pt x="50742" y="238720"/>
                </a:lnTo>
                <a:lnTo>
                  <a:pt x="43132" y="242824"/>
                </a:lnTo>
                <a:lnTo>
                  <a:pt x="37736" y="246927"/>
                </a:lnTo>
                <a:lnTo>
                  <a:pt x="35687" y="248793"/>
                </a:lnTo>
                <a:lnTo>
                  <a:pt x="37736" y="255621"/>
                </a:lnTo>
                <a:lnTo>
                  <a:pt x="43132" y="259127"/>
                </a:lnTo>
                <a:lnTo>
                  <a:pt x="50742" y="260419"/>
                </a:lnTo>
                <a:lnTo>
                  <a:pt x="59435" y="260604"/>
                </a:lnTo>
                <a:lnTo>
                  <a:pt x="297433" y="260604"/>
                </a:lnTo>
                <a:lnTo>
                  <a:pt x="311163" y="260419"/>
                </a:lnTo>
                <a:lnTo>
                  <a:pt x="318214" y="259127"/>
                </a:lnTo>
                <a:lnTo>
                  <a:pt x="320811" y="255621"/>
                </a:lnTo>
                <a:lnTo>
                  <a:pt x="321182" y="248793"/>
                </a:lnTo>
                <a:lnTo>
                  <a:pt x="320811" y="246927"/>
                </a:lnTo>
                <a:lnTo>
                  <a:pt x="318214" y="242824"/>
                </a:lnTo>
                <a:lnTo>
                  <a:pt x="311163" y="238720"/>
                </a:lnTo>
                <a:lnTo>
                  <a:pt x="297433" y="236855"/>
                </a:lnTo>
                <a:close/>
              </a:path>
              <a:path w="368935" h="260985">
                <a:moveTo>
                  <a:pt x="249808" y="225044"/>
                </a:moveTo>
                <a:lnTo>
                  <a:pt x="118999" y="225044"/>
                </a:lnTo>
                <a:lnTo>
                  <a:pt x="107060" y="236855"/>
                </a:lnTo>
                <a:lnTo>
                  <a:pt x="249808" y="236855"/>
                </a:lnTo>
                <a:lnTo>
                  <a:pt x="249808" y="225044"/>
                </a:lnTo>
                <a:close/>
              </a:path>
              <a:path w="368935" h="260985">
                <a:moveTo>
                  <a:pt x="333120" y="0"/>
                </a:moveTo>
                <a:lnTo>
                  <a:pt x="35687" y="0"/>
                </a:lnTo>
                <a:lnTo>
                  <a:pt x="20091" y="2031"/>
                </a:lnTo>
                <a:lnTo>
                  <a:pt x="8937" y="7397"/>
                </a:lnTo>
                <a:lnTo>
                  <a:pt x="2236" y="15001"/>
                </a:lnTo>
                <a:lnTo>
                  <a:pt x="0" y="23749"/>
                </a:lnTo>
                <a:lnTo>
                  <a:pt x="0" y="189483"/>
                </a:lnTo>
                <a:lnTo>
                  <a:pt x="2236" y="205059"/>
                </a:lnTo>
                <a:lnTo>
                  <a:pt x="8937" y="216169"/>
                </a:lnTo>
                <a:lnTo>
                  <a:pt x="20091" y="222827"/>
                </a:lnTo>
                <a:lnTo>
                  <a:pt x="35687" y="225044"/>
                </a:lnTo>
                <a:lnTo>
                  <a:pt x="333120" y="225044"/>
                </a:lnTo>
                <a:lnTo>
                  <a:pt x="343733" y="222827"/>
                </a:lnTo>
                <a:lnTo>
                  <a:pt x="355441" y="216169"/>
                </a:lnTo>
                <a:lnTo>
                  <a:pt x="357944" y="213232"/>
                </a:lnTo>
                <a:lnTo>
                  <a:pt x="35687" y="213232"/>
                </a:lnTo>
                <a:lnTo>
                  <a:pt x="28785" y="211200"/>
                </a:lnTo>
                <a:lnTo>
                  <a:pt x="25241" y="205835"/>
                </a:lnTo>
                <a:lnTo>
                  <a:pt x="23935" y="198231"/>
                </a:lnTo>
                <a:lnTo>
                  <a:pt x="23749" y="189483"/>
                </a:lnTo>
                <a:lnTo>
                  <a:pt x="23749" y="11811"/>
                </a:lnTo>
                <a:lnTo>
                  <a:pt x="360937" y="11811"/>
                </a:lnTo>
                <a:lnTo>
                  <a:pt x="355441" y="7397"/>
                </a:lnTo>
                <a:lnTo>
                  <a:pt x="343733" y="2031"/>
                </a:lnTo>
                <a:lnTo>
                  <a:pt x="333120" y="0"/>
                </a:lnTo>
                <a:close/>
              </a:path>
              <a:path w="368935" h="260985">
                <a:moveTo>
                  <a:pt x="360937" y="11811"/>
                </a:moveTo>
                <a:lnTo>
                  <a:pt x="333120" y="11811"/>
                </a:lnTo>
                <a:lnTo>
                  <a:pt x="345058" y="23749"/>
                </a:lnTo>
                <a:lnTo>
                  <a:pt x="345058" y="189483"/>
                </a:lnTo>
                <a:lnTo>
                  <a:pt x="343193" y="198231"/>
                </a:lnTo>
                <a:lnTo>
                  <a:pt x="339089" y="205835"/>
                </a:lnTo>
                <a:lnTo>
                  <a:pt x="334986" y="211200"/>
                </a:lnTo>
                <a:lnTo>
                  <a:pt x="333120" y="213232"/>
                </a:lnTo>
                <a:lnTo>
                  <a:pt x="357944" y="213232"/>
                </a:lnTo>
                <a:lnTo>
                  <a:pt x="364910" y="205059"/>
                </a:lnTo>
                <a:lnTo>
                  <a:pt x="368807" y="189483"/>
                </a:lnTo>
                <a:lnTo>
                  <a:pt x="368807" y="23749"/>
                </a:lnTo>
                <a:lnTo>
                  <a:pt x="364910" y="15001"/>
                </a:lnTo>
                <a:lnTo>
                  <a:pt x="360937" y="11811"/>
                </a:lnTo>
                <a:close/>
              </a:path>
            </a:pathLst>
          </a:custGeom>
          <a:solidFill>
            <a:srgbClr val="868686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345685" y="3610102"/>
            <a:ext cx="462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cs typeface="Calibri"/>
              </a:rPr>
              <a:t>S</a:t>
            </a:r>
            <a:r>
              <a:rPr sz="1200" b="1" spc="-15" dirty="0">
                <a:solidFill>
                  <a:srgbClr val="FFFFFF"/>
                </a:solidFill>
                <a:cs typeface="Calibri"/>
              </a:rPr>
              <a:t>t</a:t>
            </a:r>
            <a:r>
              <a:rPr sz="1200" b="1" spc="-5" dirty="0">
                <a:solidFill>
                  <a:srgbClr val="FFFFFF"/>
                </a:solidFill>
                <a:cs typeface="Calibri"/>
              </a:rPr>
              <a:t>e</a:t>
            </a:r>
            <a:r>
              <a:rPr sz="1200" b="1" dirty="0">
                <a:solidFill>
                  <a:srgbClr val="FFFFFF"/>
                </a:solidFill>
                <a:cs typeface="Calibri"/>
              </a:rPr>
              <a:t>p05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694938" y="2984754"/>
            <a:ext cx="462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cs typeface="Calibri"/>
              </a:rPr>
              <a:t>S</a:t>
            </a:r>
            <a:r>
              <a:rPr sz="1200" b="1" spc="-15" dirty="0">
                <a:solidFill>
                  <a:srgbClr val="FFFFFF"/>
                </a:solidFill>
                <a:cs typeface="Calibri"/>
              </a:rPr>
              <a:t>t</a:t>
            </a:r>
            <a:r>
              <a:rPr sz="1200" b="1" spc="-5" dirty="0">
                <a:solidFill>
                  <a:srgbClr val="FFFFFF"/>
                </a:solidFill>
                <a:cs typeface="Calibri"/>
              </a:rPr>
              <a:t>e</a:t>
            </a:r>
            <a:r>
              <a:rPr sz="1200" b="1" dirty="0">
                <a:solidFill>
                  <a:srgbClr val="FFFFFF"/>
                </a:solidFill>
                <a:cs typeface="Calibri"/>
              </a:rPr>
              <a:t>p04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004185" y="2361057"/>
            <a:ext cx="462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cs typeface="Calibri"/>
              </a:rPr>
              <a:t>S</a:t>
            </a:r>
            <a:r>
              <a:rPr sz="1200" b="1" spc="-15" dirty="0">
                <a:solidFill>
                  <a:srgbClr val="FFFFFF"/>
                </a:solidFill>
                <a:cs typeface="Calibri"/>
              </a:rPr>
              <a:t>t</a:t>
            </a:r>
            <a:r>
              <a:rPr sz="1200" b="1" spc="-5" dirty="0">
                <a:solidFill>
                  <a:srgbClr val="FFFFFF"/>
                </a:solidFill>
                <a:cs typeface="Calibri"/>
              </a:rPr>
              <a:t>e</a:t>
            </a:r>
            <a:r>
              <a:rPr sz="1200" b="1" dirty="0">
                <a:solidFill>
                  <a:srgbClr val="FFFFFF"/>
                </a:solidFill>
                <a:cs typeface="Calibri"/>
              </a:rPr>
              <a:t>p03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345182" y="1716151"/>
            <a:ext cx="463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cs typeface="Calibri"/>
              </a:rPr>
              <a:t>S</a:t>
            </a:r>
            <a:r>
              <a:rPr sz="1200" b="1" spc="-10" dirty="0">
                <a:solidFill>
                  <a:srgbClr val="FFFFFF"/>
                </a:solidFill>
                <a:cs typeface="Calibri"/>
              </a:rPr>
              <a:t>t</a:t>
            </a:r>
            <a:r>
              <a:rPr sz="1200" b="1" spc="-5" dirty="0">
                <a:solidFill>
                  <a:srgbClr val="FFFFFF"/>
                </a:solidFill>
                <a:cs typeface="Calibri"/>
              </a:rPr>
              <a:t>e</a:t>
            </a:r>
            <a:r>
              <a:rPr sz="1200" b="1" dirty="0">
                <a:solidFill>
                  <a:srgbClr val="FFFFFF"/>
                </a:solidFill>
                <a:cs typeface="Calibri"/>
              </a:rPr>
              <a:t>p</a:t>
            </a:r>
            <a:r>
              <a:rPr sz="1200" b="1" spc="5" dirty="0">
                <a:solidFill>
                  <a:srgbClr val="FFFFFF"/>
                </a:solidFill>
                <a:cs typeface="Calibri"/>
              </a:rPr>
              <a:t>0</a:t>
            </a:r>
            <a:r>
              <a:rPr sz="1200" b="1" dirty="0">
                <a:solidFill>
                  <a:srgbClr val="FFFFFF"/>
                </a:solidFill>
                <a:cs typeface="Calibri"/>
              </a:rPr>
              <a:t>2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710308" y="1092200"/>
            <a:ext cx="462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cs typeface="Calibri"/>
              </a:rPr>
              <a:t>S</a:t>
            </a:r>
            <a:r>
              <a:rPr sz="1200" b="1" spc="-15" dirty="0">
                <a:solidFill>
                  <a:srgbClr val="FFFFFF"/>
                </a:solidFill>
                <a:cs typeface="Calibri"/>
              </a:rPr>
              <a:t>t</a:t>
            </a:r>
            <a:r>
              <a:rPr sz="1200" b="1" spc="-5" dirty="0">
                <a:solidFill>
                  <a:srgbClr val="FFFFFF"/>
                </a:solidFill>
                <a:cs typeface="Calibri"/>
              </a:rPr>
              <a:t>e</a:t>
            </a:r>
            <a:r>
              <a:rPr sz="1200" b="1" dirty="0">
                <a:solidFill>
                  <a:srgbClr val="FFFFFF"/>
                </a:solidFill>
                <a:cs typeface="Calibri"/>
              </a:rPr>
              <a:t>p01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007355" y="3531489"/>
            <a:ext cx="3251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200" b="1" spc="-5" dirty="0">
                <a:solidFill>
                  <a:srgbClr val="095A82"/>
                </a:solidFill>
                <a:cs typeface="Calibri"/>
              </a:rPr>
              <a:t>Compare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the </a:t>
            </a:r>
            <a:r>
              <a:rPr sz="1200" b="1" spc="-10" dirty="0">
                <a:solidFill>
                  <a:srgbClr val="095A82"/>
                </a:solidFill>
                <a:cs typeface="Calibri"/>
              </a:rPr>
              <a:t>test statistic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to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the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critical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z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value and  decide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if </a:t>
            </a:r>
            <a:r>
              <a:rPr sz="1200" b="1" spc="-10" dirty="0">
                <a:solidFill>
                  <a:srgbClr val="095A82"/>
                </a:solidFill>
                <a:cs typeface="Calibri"/>
              </a:rPr>
              <a:t>you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should support or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reject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the null 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hypothesis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421885" y="2963926"/>
            <a:ext cx="1219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200" b="1" spc="-5" dirty="0">
                <a:solidFill>
                  <a:srgbClr val="0D80B8"/>
                </a:solidFill>
                <a:cs typeface="Calibri"/>
              </a:rPr>
              <a:t>Calculate </a:t>
            </a:r>
            <a:r>
              <a:rPr sz="1200" b="1" dirty="0">
                <a:solidFill>
                  <a:srgbClr val="0D80B8"/>
                </a:solidFill>
                <a:cs typeface="Calibri"/>
              </a:rPr>
              <a:t>the z</a:t>
            </a:r>
            <a:r>
              <a:rPr sz="1200" b="1" spc="-100" dirty="0">
                <a:solidFill>
                  <a:srgbClr val="0D80B8"/>
                </a:solidFill>
                <a:cs typeface="Calibri"/>
              </a:rPr>
              <a:t> </a:t>
            </a:r>
            <a:r>
              <a:rPr sz="1200" b="1" spc="-10" dirty="0">
                <a:solidFill>
                  <a:srgbClr val="0D80B8"/>
                </a:solidFill>
                <a:cs typeface="Calibri"/>
              </a:rPr>
              <a:t>test  statistics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674109" y="2372614"/>
            <a:ext cx="2243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srgbClr val="F19C13"/>
                </a:solidFill>
                <a:cs typeface="Calibri"/>
              </a:rPr>
              <a:t>Find the </a:t>
            </a:r>
            <a:r>
              <a:rPr sz="1200" b="1" spc="-5" dirty="0">
                <a:solidFill>
                  <a:srgbClr val="F19C13"/>
                </a:solidFill>
                <a:cs typeface="Calibri"/>
              </a:rPr>
              <a:t>critical value </a:t>
            </a:r>
            <a:r>
              <a:rPr sz="1200" b="1" dirty="0">
                <a:solidFill>
                  <a:srgbClr val="F19C13"/>
                </a:solidFill>
                <a:cs typeface="Calibri"/>
              </a:rPr>
              <a:t>of z in z</a:t>
            </a:r>
            <a:r>
              <a:rPr sz="1200" b="1" spc="-70" dirty="0">
                <a:solidFill>
                  <a:srgbClr val="F19C13"/>
                </a:solidFill>
                <a:cs typeface="Calibri"/>
              </a:rPr>
              <a:t> </a:t>
            </a:r>
            <a:r>
              <a:rPr sz="1200" b="1" spc="-5" dirty="0">
                <a:solidFill>
                  <a:srgbClr val="F19C13"/>
                </a:solidFill>
                <a:cs typeface="Calibri"/>
              </a:rPr>
              <a:t>table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053333" y="1729232"/>
            <a:ext cx="1401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5" dirty="0">
                <a:solidFill>
                  <a:srgbClr val="9CB955"/>
                </a:solidFill>
                <a:cs typeface="Calibri"/>
              </a:rPr>
              <a:t>Choose </a:t>
            </a:r>
            <a:r>
              <a:rPr sz="1200" b="1" dirty="0">
                <a:solidFill>
                  <a:srgbClr val="9CB955"/>
                </a:solidFill>
                <a:cs typeface="Calibri"/>
              </a:rPr>
              <a:t>an </a:t>
            </a:r>
            <a:r>
              <a:rPr sz="1200" b="1" spc="-5" dirty="0">
                <a:solidFill>
                  <a:srgbClr val="9CB955"/>
                </a:solidFill>
                <a:cs typeface="Calibri"/>
              </a:rPr>
              <a:t>alpha</a:t>
            </a:r>
            <a:r>
              <a:rPr sz="1200" b="1" spc="-25" dirty="0">
                <a:solidFill>
                  <a:srgbClr val="9CB955"/>
                </a:solidFill>
                <a:cs typeface="Calibri"/>
              </a:rPr>
              <a:t> </a:t>
            </a:r>
            <a:r>
              <a:rPr sz="1200" b="1" spc="-10" dirty="0">
                <a:solidFill>
                  <a:srgbClr val="9CB955"/>
                </a:solidFill>
                <a:cs typeface="Calibri"/>
              </a:rPr>
              <a:t>level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385186" y="1038859"/>
            <a:ext cx="1863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200" b="1" spc="-10" dirty="0">
                <a:solidFill>
                  <a:srgbClr val="16A995"/>
                </a:solidFill>
                <a:cs typeface="Calibri"/>
              </a:rPr>
              <a:t>State </a:t>
            </a:r>
            <a:r>
              <a:rPr sz="1200" b="1" dirty="0">
                <a:solidFill>
                  <a:srgbClr val="16A995"/>
                </a:solidFill>
                <a:cs typeface="Calibri"/>
              </a:rPr>
              <a:t>the null </a:t>
            </a:r>
            <a:r>
              <a:rPr sz="1200" b="1" spc="-5" dirty="0">
                <a:solidFill>
                  <a:srgbClr val="16A995"/>
                </a:solidFill>
                <a:cs typeface="Calibri"/>
              </a:rPr>
              <a:t>hypothesis</a:t>
            </a:r>
            <a:r>
              <a:rPr sz="1200" b="1" spc="-80" dirty="0">
                <a:solidFill>
                  <a:srgbClr val="16A995"/>
                </a:solidFill>
                <a:cs typeface="Calibri"/>
              </a:rPr>
              <a:t> </a:t>
            </a:r>
            <a:r>
              <a:rPr sz="1200" b="1" spc="-5" dirty="0">
                <a:solidFill>
                  <a:srgbClr val="16A995"/>
                </a:solidFill>
                <a:cs typeface="Calibri"/>
              </a:rPr>
              <a:t>and  </a:t>
            </a:r>
            <a:r>
              <a:rPr sz="1200" b="1" spc="-10" dirty="0">
                <a:solidFill>
                  <a:srgbClr val="16A995"/>
                </a:solidFill>
                <a:cs typeface="Calibri"/>
              </a:rPr>
              <a:t>alternate</a:t>
            </a:r>
            <a:r>
              <a:rPr sz="1200" b="1" spc="-30" dirty="0">
                <a:solidFill>
                  <a:srgbClr val="16A995"/>
                </a:solidFill>
                <a:cs typeface="Calibri"/>
              </a:rPr>
              <a:t> </a:t>
            </a:r>
            <a:r>
              <a:rPr sz="1200" b="1" spc="-5" dirty="0">
                <a:solidFill>
                  <a:srgbClr val="16A995"/>
                </a:solidFill>
                <a:cs typeface="Calibri"/>
              </a:rPr>
              <a:t>hypothesis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241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4831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Significance &amp; Confidence</a:t>
            </a:r>
            <a:r>
              <a:rPr sz="2800" spc="4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Levels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1895855" y="1621536"/>
            <a:ext cx="1946147" cy="2616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21764" y="1647444"/>
            <a:ext cx="1844039" cy="2514600"/>
          </a:xfrm>
          <a:custGeom>
            <a:avLst/>
            <a:gdLst/>
            <a:ahLst/>
            <a:cxnLst/>
            <a:rect l="l" t="t" r="r" b="b"/>
            <a:pathLst>
              <a:path w="1844039" h="2514600">
                <a:moveTo>
                  <a:pt x="0" y="2514599"/>
                </a:moveTo>
                <a:lnTo>
                  <a:pt x="1844039" y="2514599"/>
                </a:lnTo>
                <a:lnTo>
                  <a:pt x="1844039" y="0"/>
                </a:lnTo>
                <a:lnTo>
                  <a:pt x="0" y="0"/>
                </a:lnTo>
                <a:lnTo>
                  <a:pt x="0" y="25145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34183" y="1467662"/>
            <a:ext cx="1214615" cy="246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1427" y="1491996"/>
            <a:ext cx="1124712" cy="156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1427" y="1491996"/>
            <a:ext cx="1125220" cy="157480"/>
          </a:xfrm>
          <a:custGeom>
            <a:avLst/>
            <a:gdLst/>
            <a:ahLst/>
            <a:cxnLst/>
            <a:rect l="l" t="t" r="r" b="b"/>
            <a:pathLst>
              <a:path w="1125220" h="157480">
                <a:moveTo>
                  <a:pt x="0" y="156971"/>
                </a:moveTo>
                <a:lnTo>
                  <a:pt x="106680" y="0"/>
                </a:lnTo>
                <a:lnTo>
                  <a:pt x="1018032" y="0"/>
                </a:lnTo>
                <a:lnTo>
                  <a:pt x="1124712" y="156971"/>
                </a:lnTo>
                <a:lnTo>
                  <a:pt x="0" y="156971"/>
                </a:lnTo>
                <a:close/>
              </a:path>
            </a:pathLst>
          </a:custGeom>
          <a:ln w="9144">
            <a:solidFill>
              <a:srgbClr val="087DB8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39339" y="1467611"/>
            <a:ext cx="1004303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86583" y="1491996"/>
            <a:ext cx="914400" cy="7467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86583" y="1491996"/>
            <a:ext cx="914400" cy="746760"/>
          </a:xfrm>
          <a:custGeom>
            <a:avLst/>
            <a:gdLst/>
            <a:ahLst/>
            <a:cxnLst/>
            <a:rect l="l" t="t" r="r" b="b"/>
            <a:pathLst>
              <a:path w="914400" h="746760">
                <a:moveTo>
                  <a:pt x="914400" y="0"/>
                </a:moveTo>
                <a:lnTo>
                  <a:pt x="914400" y="509904"/>
                </a:lnTo>
                <a:lnTo>
                  <a:pt x="457200" y="746759"/>
                </a:lnTo>
                <a:lnTo>
                  <a:pt x="0" y="509904"/>
                </a:lnTo>
                <a:lnTo>
                  <a:pt x="0" y="0"/>
                </a:lnTo>
                <a:lnTo>
                  <a:pt x="914400" y="0"/>
                </a:lnTo>
                <a:close/>
              </a:path>
            </a:pathLst>
          </a:custGeom>
          <a:ln w="9144">
            <a:solidFill>
              <a:srgbClr val="087DB8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27630" y="2293366"/>
            <a:ext cx="11322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5" dirty="0">
                <a:solidFill>
                  <a:srgbClr val="095A82"/>
                </a:solidFill>
                <a:cs typeface="Calibri"/>
              </a:rPr>
              <a:t>Significance</a:t>
            </a:r>
            <a:r>
              <a:rPr sz="1200" b="1" spc="-35" dirty="0">
                <a:solidFill>
                  <a:srgbClr val="095A82"/>
                </a:solidFill>
                <a:cs typeface="Calibri"/>
              </a:rPr>
              <a:t> </a:t>
            </a:r>
            <a:r>
              <a:rPr sz="1200" b="1" spc="-10" dirty="0">
                <a:solidFill>
                  <a:srgbClr val="095A82"/>
                </a:solidFill>
                <a:cs typeface="Calibri"/>
              </a:rPr>
              <a:t>Level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27630" y="2732658"/>
            <a:ext cx="1322705" cy="1343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200" b="1" spc="-5" dirty="0">
                <a:solidFill>
                  <a:srgbClr val="095A82"/>
                </a:solidFill>
                <a:cs typeface="Calibri"/>
              </a:rPr>
              <a:t>Significance </a:t>
            </a:r>
            <a:r>
              <a:rPr sz="1200" b="1" spc="-10" dirty="0">
                <a:solidFill>
                  <a:srgbClr val="095A82"/>
                </a:solidFill>
                <a:cs typeface="Calibri"/>
              </a:rPr>
              <a:t>level </a:t>
            </a:r>
            <a:r>
              <a:rPr sz="1200" dirty="0">
                <a:solidFill>
                  <a:srgbClr val="5F5F5F"/>
                </a:solidFill>
                <a:cs typeface="Calibri"/>
              </a:rPr>
              <a:t>is  the </a:t>
            </a:r>
            <a:r>
              <a:rPr sz="1200" spc="-5" dirty="0">
                <a:solidFill>
                  <a:srgbClr val="5F5F5F"/>
                </a:solidFill>
                <a:cs typeface="Calibri"/>
              </a:rPr>
              <a:t>probability of  rejecting </a:t>
            </a:r>
            <a:r>
              <a:rPr sz="1200" dirty="0">
                <a:solidFill>
                  <a:srgbClr val="5F5F5F"/>
                </a:solidFill>
                <a:cs typeface="Calibri"/>
              </a:rPr>
              <a:t>the null  </a:t>
            </a:r>
            <a:r>
              <a:rPr sz="1200" spc="-5" dirty="0">
                <a:solidFill>
                  <a:srgbClr val="5F5F5F"/>
                </a:solidFill>
                <a:cs typeface="Calibri"/>
              </a:rPr>
              <a:t>hypothesis when </a:t>
            </a:r>
            <a:r>
              <a:rPr sz="1200" dirty="0">
                <a:solidFill>
                  <a:srgbClr val="5F5F5F"/>
                </a:solidFill>
                <a:cs typeface="Calibri"/>
              </a:rPr>
              <a:t>it</a:t>
            </a:r>
            <a:r>
              <a:rPr sz="1200" spc="-70" dirty="0">
                <a:solidFill>
                  <a:srgbClr val="5F5F5F"/>
                </a:solidFill>
                <a:cs typeface="Calibri"/>
              </a:rPr>
              <a:t> </a:t>
            </a:r>
            <a:r>
              <a:rPr sz="1200" dirty="0">
                <a:solidFill>
                  <a:srgbClr val="5F5F5F"/>
                </a:solidFill>
                <a:cs typeface="Calibri"/>
              </a:rPr>
              <a:t>is  true, </a:t>
            </a:r>
            <a:r>
              <a:rPr sz="1200" spc="-5" dirty="0">
                <a:solidFill>
                  <a:srgbClr val="5F5F5F"/>
                </a:solidFill>
                <a:cs typeface="Calibri"/>
              </a:rPr>
              <a:t>which </a:t>
            </a:r>
            <a:r>
              <a:rPr sz="1200" dirty="0">
                <a:solidFill>
                  <a:srgbClr val="5F5F5F"/>
                </a:solidFill>
                <a:cs typeface="Calibri"/>
              </a:rPr>
              <a:t>is </a:t>
            </a:r>
            <a:r>
              <a:rPr sz="1200" spc="-5" dirty="0">
                <a:solidFill>
                  <a:srgbClr val="5F5F5F"/>
                </a:solidFill>
                <a:cs typeface="Calibri"/>
              </a:rPr>
              <a:t>known  </a:t>
            </a:r>
            <a:r>
              <a:rPr sz="1200" dirty="0">
                <a:solidFill>
                  <a:srgbClr val="5F5F5F"/>
                </a:solidFill>
                <a:cs typeface="Calibri"/>
              </a:rPr>
              <a:t>as </a:t>
            </a:r>
            <a:r>
              <a:rPr sz="1200" b="1" spc="-10" dirty="0">
                <a:solidFill>
                  <a:srgbClr val="5F5F5F"/>
                </a:solidFill>
                <a:cs typeface="Calibri"/>
              </a:rPr>
              <a:t>Type </a:t>
            </a:r>
            <a:r>
              <a:rPr sz="1200" b="1" dirty="0">
                <a:solidFill>
                  <a:srgbClr val="5F5F5F"/>
                </a:solidFill>
                <a:cs typeface="Calibri"/>
              </a:rPr>
              <a:t>I</a:t>
            </a:r>
            <a:r>
              <a:rPr sz="1200" b="1" spc="-10" dirty="0">
                <a:solidFill>
                  <a:srgbClr val="5F5F5F"/>
                </a:solidFill>
                <a:cs typeface="Calibri"/>
              </a:rPr>
              <a:t> </a:t>
            </a:r>
            <a:r>
              <a:rPr sz="1200" b="1" spc="-5" dirty="0">
                <a:solidFill>
                  <a:srgbClr val="5F5F5F"/>
                </a:solidFill>
                <a:cs typeface="Calibri"/>
              </a:rPr>
              <a:t>error</a:t>
            </a:r>
            <a:endParaRPr sz="1200">
              <a:solidFill>
                <a:prstClr val="black"/>
              </a:solidFill>
              <a:cs typeface="Calibri"/>
            </a:endParaRPr>
          </a:p>
          <a:p>
            <a:pPr marL="12700">
              <a:spcBef>
                <a:spcPts val="290"/>
              </a:spcBef>
            </a:pPr>
            <a:r>
              <a:rPr sz="1200" b="1" spc="-5" dirty="0">
                <a:solidFill>
                  <a:srgbClr val="095A82"/>
                </a:solidFill>
                <a:cs typeface="Calibri"/>
              </a:rPr>
              <a:t>Denoted by</a:t>
            </a:r>
            <a:r>
              <a:rPr sz="1200" b="1" spc="10" dirty="0">
                <a:solidFill>
                  <a:srgbClr val="095A82"/>
                </a:solidFill>
                <a:cs typeface="Calibri"/>
              </a:rPr>
              <a:t> </a:t>
            </a:r>
            <a:r>
              <a:rPr sz="1200" dirty="0">
                <a:solidFill>
                  <a:srgbClr val="095A82"/>
                </a:solidFill>
                <a:latin typeface="Cambria Math"/>
                <a:cs typeface="Cambria Math"/>
              </a:rPr>
              <a:t>𝜶</a:t>
            </a:r>
            <a:endParaRPr sz="1200"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52288" y="1621536"/>
            <a:ext cx="1946148" cy="2616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78196" y="1647444"/>
            <a:ext cx="1844039" cy="2514600"/>
          </a:xfrm>
          <a:custGeom>
            <a:avLst/>
            <a:gdLst/>
            <a:ahLst/>
            <a:cxnLst/>
            <a:rect l="l" t="t" r="r" b="b"/>
            <a:pathLst>
              <a:path w="1844040" h="2514600">
                <a:moveTo>
                  <a:pt x="0" y="2514599"/>
                </a:moveTo>
                <a:lnTo>
                  <a:pt x="1844040" y="2514599"/>
                </a:lnTo>
                <a:lnTo>
                  <a:pt x="1844040" y="0"/>
                </a:lnTo>
                <a:lnTo>
                  <a:pt x="0" y="0"/>
                </a:lnTo>
                <a:lnTo>
                  <a:pt x="0" y="25145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690615" y="1467662"/>
            <a:ext cx="1214615" cy="246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37859" y="1491996"/>
            <a:ext cx="1124712" cy="1569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37859" y="1491996"/>
            <a:ext cx="1125220" cy="157480"/>
          </a:xfrm>
          <a:custGeom>
            <a:avLst/>
            <a:gdLst/>
            <a:ahLst/>
            <a:cxnLst/>
            <a:rect l="l" t="t" r="r" b="b"/>
            <a:pathLst>
              <a:path w="1125220" h="157480">
                <a:moveTo>
                  <a:pt x="0" y="156971"/>
                </a:moveTo>
                <a:lnTo>
                  <a:pt x="106679" y="0"/>
                </a:lnTo>
                <a:lnTo>
                  <a:pt x="1018032" y="0"/>
                </a:lnTo>
                <a:lnTo>
                  <a:pt x="1124712" y="156971"/>
                </a:lnTo>
                <a:lnTo>
                  <a:pt x="0" y="156971"/>
                </a:lnTo>
                <a:close/>
              </a:path>
            </a:pathLst>
          </a:custGeom>
          <a:ln w="9144">
            <a:solidFill>
              <a:srgbClr val="99B851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95771" y="1467611"/>
            <a:ext cx="1004303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843015" y="1491996"/>
            <a:ext cx="914400" cy="7467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43015" y="1491996"/>
            <a:ext cx="914400" cy="746760"/>
          </a:xfrm>
          <a:custGeom>
            <a:avLst/>
            <a:gdLst/>
            <a:ahLst/>
            <a:cxnLst/>
            <a:rect l="l" t="t" r="r" b="b"/>
            <a:pathLst>
              <a:path w="914400" h="746760">
                <a:moveTo>
                  <a:pt x="914400" y="0"/>
                </a:moveTo>
                <a:lnTo>
                  <a:pt x="914400" y="509904"/>
                </a:lnTo>
                <a:lnTo>
                  <a:pt x="457200" y="746759"/>
                </a:lnTo>
                <a:lnTo>
                  <a:pt x="0" y="509904"/>
                </a:lnTo>
                <a:lnTo>
                  <a:pt x="0" y="0"/>
                </a:lnTo>
                <a:lnTo>
                  <a:pt x="914400" y="0"/>
                </a:lnTo>
                <a:close/>
              </a:path>
            </a:pathLst>
          </a:custGeom>
          <a:ln w="9144">
            <a:solidFill>
              <a:srgbClr val="99B851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84697" y="2293366"/>
            <a:ext cx="1095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5" dirty="0">
                <a:solidFill>
                  <a:srgbClr val="095A82"/>
                </a:solidFill>
                <a:cs typeface="Calibri"/>
              </a:rPr>
              <a:t>Confidence</a:t>
            </a:r>
            <a:r>
              <a:rPr sz="1200" b="1" spc="-40" dirty="0">
                <a:solidFill>
                  <a:srgbClr val="095A82"/>
                </a:solidFill>
                <a:cs typeface="Calibri"/>
              </a:rPr>
              <a:t> </a:t>
            </a:r>
            <a:r>
              <a:rPr sz="1200" b="1" spc="-10" dirty="0">
                <a:solidFill>
                  <a:srgbClr val="095A82"/>
                </a:solidFill>
                <a:cs typeface="Calibri"/>
              </a:rPr>
              <a:t>Level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84697" y="2732658"/>
            <a:ext cx="1401445" cy="1343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200" dirty="0">
                <a:solidFill>
                  <a:srgbClr val="5F5F5F"/>
                </a:solidFill>
                <a:cs typeface="Calibri"/>
              </a:rPr>
              <a:t>The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Confidence </a:t>
            </a:r>
            <a:r>
              <a:rPr sz="1200" b="1" spc="-10" dirty="0">
                <a:solidFill>
                  <a:srgbClr val="095A82"/>
                </a:solidFill>
                <a:cs typeface="Calibri"/>
              </a:rPr>
              <a:t>level  </a:t>
            </a:r>
            <a:r>
              <a:rPr sz="1200" dirty="0">
                <a:solidFill>
                  <a:srgbClr val="5F5F5F"/>
                </a:solidFill>
                <a:cs typeface="Calibri"/>
              </a:rPr>
              <a:t>is </a:t>
            </a:r>
            <a:r>
              <a:rPr sz="1200" spc="-5" dirty="0">
                <a:solidFill>
                  <a:srgbClr val="5F5F5F"/>
                </a:solidFill>
                <a:cs typeface="Calibri"/>
              </a:rPr>
              <a:t>just </a:t>
            </a:r>
            <a:r>
              <a:rPr sz="1200" dirty="0">
                <a:solidFill>
                  <a:srgbClr val="5F5F5F"/>
                </a:solidFill>
                <a:cs typeface="Calibri"/>
              </a:rPr>
              <a:t>the</a:t>
            </a:r>
            <a:r>
              <a:rPr sz="1200" spc="-85" dirty="0">
                <a:solidFill>
                  <a:srgbClr val="5F5F5F"/>
                </a:solidFill>
                <a:cs typeface="Calibri"/>
              </a:rPr>
              <a:t> </a:t>
            </a:r>
            <a:r>
              <a:rPr sz="1200" spc="-5" dirty="0">
                <a:solidFill>
                  <a:srgbClr val="5F5F5F"/>
                </a:solidFill>
                <a:cs typeface="Calibri"/>
              </a:rPr>
              <a:t>compliment  of Significance level  which signifies how  confident </a:t>
            </a:r>
            <a:r>
              <a:rPr sz="1200" spc="-10" dirty="0">
                <a:solidFill>
                  <a:srgbClr val="5F5F5F"/>
                </a:solidFill>
                <a:cs typeface="Calibri"/>
              </a:rPr>
              <a:t>you </a:t>
            </a:r>
            <a:r>
              <a:rPr sz="1200" spc="-5" dirty="0">
                <a:solidFill>
                  <a:srgbClr val="5F5F5F"/>
                </a:solidFill>
                <a:cs typeface="Calibri"/>
              </a:rPr>
              <a:t>are </a:t>
            </a:r>
            <a:r>
              <a:rPr sz="1200" dirty="0">
                <a:solidFill>
                  <a:srgbClr val="5F5F5F"/>
                </a:solidFill>
                <a:cs typeface="Calibri"/>
              </a:rPr>
              <a:t>in  </a:t>
            </a:r>
            <a:r>
              <a:rPr sz="1200" spc="-5" dirty="0">
                <a:solidFill>
                  <a:srgbClr val="5F5F5F"/>
                </a:solidFill>
                <a:cs typeface="Calibri"/>
              </a:rPr>
              <a:t>your</a:t>
            </a:r>
            <a:r>
              <a:rPr sz="1200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1200" dirty="0">
                <a:solidFill>
                  <a:srgbClr val="5F5F5F"/>
                </a:solidFill>
                <a:cs typeface="Calibri"/>
              </a:rPr>
              <a:t>decision</a:t>
            </a:r>
            <a:endParaRPr sz="1200">
              <a:solidFill>
                <a:prstClr val="black"/>
              </a:solidFill>
              <a:cs typeface="Calibri"/>
            </a:endParaRPr>
          </a:p>
          <a:p>
            <a:pPr marL="12700">
              <a:spcBef>
                <a:spcPts val="290"/>
              </a:spcBef>
            </a:pPr>
            <a:r>
              <a:rPr sz="1200" b="1" spc="-5" dirty="0">
                <a:solidFill>
                  <a:srgbClr val="095A82"/>
                </a:solidFill>
                <a:cs typeface="Calibri"/>
              </a:rPr>
              <a:t>Expressed as: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1 -</a:t>
            </a:r>
            <a:r>
              <a:rPr sz="1200" b="1" spc="-40" dirty="0">
                <a:solidFill>
                  <a:srgbClr val="095A82"/>
                </a:solidFill>
                <a:cs typeface="Calibri"/>
              </a:rPr>
              <a:t> </a:t>
            </a:r>
            <a:r>
              <a:rPr sz="1200" dirty="0">
                <a:solidFill>
                  <a:srgbClr val="095A82"/>
                </a:solidFill>
                <a:latin typeface="Cambria Math"/>
                <a:cs typeface="Cambria Math"/>
              </a:rPr>
              <a:t>𝜶</a:t>
            </a:r>
            <a:endParaRPr sz="1200"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213347" y="1720595"/>
            <a:ext cx="188975" cy="2209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49295" y="1720595"/>
            <a:ext cx="188976" cy="2209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33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941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 – Z</a:t>
            </a:r>
            <a:r>
              <a:rPr sz="2800" spc="-2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3025139" y="2572511"/>
            <a:ext cx="611124" cy="1328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10816" y="2585512"/>
            <a:ext cx="566928" cy="12610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6403" y="973848"/>
            <a:ext cx="7301483" cy="1123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9639" y="1004303"/>
            <a:ext cx="7178040" cy="1115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2311" y="999744"/>
            <a:ext cx="7199630" cy="1021080"/>
          </a:xfrm>
          <a:custGeom>
            <a:avLst/>
            <a:gdLst/>
            <a:ahLst/>
            <a:cxnLst/>
            <a:rect l="l" t="t" r="r" b="b"/>
            <a:pathLst>
              <a:path w="7199630" h="1021080">
                <a:moveTo>
                  <a:pt x="0" y="1021079"/>
                </a:moveTo>
                <a:lnTo>
                  <a:pt x="7199376" y="1021079"/>
                </a:lnTo>
                <a:lnTo>
                  <a:pt x="7199376" y="0"/>
                </a:lnTo>
                <a:lnTo>
                  <a:pt x="0" y="0"/>
                </a:lnTo>
                <a:lnTo>
                  <a:pt x="0" y="1021079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2311" y="1058926"/>
            <a:ext cx="7199630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277495" algn="just">
              <a:spcBef>
                <a:spcPts val="105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Boys of </a:t>
            </a:r>
            <a:r>
              <a:rPr sz="1400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certain age are </a:t>
            </a:r>
            <a:r>
              <a:rPr sz="1400" dirty="0">
                <a:solidFill>
                  <a:srgbClr val="095A82"/>
                </a:solidFill>
                <a:cs typeface="Calibri"/>
              </a:rPr>
              <a:t>known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to 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have </a:t>
            </a:r>
            <a:r>
              <a:rPr sz="1400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mean weight of </a:t>
            </a:r>
            <a:r>
              <a:rPr sz="1400" i="1" dirty="0">
                <a:solidFill>
                  <a:srgbClr val="095A82"/>
                </a:solidFill>
                <a:cs typeface="Calibri"/>
              </a:rPr>
              <a:t>μ </a:t>
            </a:r>
            <a:r>
              <a:rPr sz="1400" dirty="0">
                <a:solidFill>
                  <a:srgbClr val="095A82"/>
                </a:solidFill>
                <a:cs typeface="Calibri"/>
              </a:rPr>
              <a:t>= 85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pounds. </a:t>
            </a:r>
            <a:r>
              <a:rPr sz="1400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complaint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made,  that the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boys </a:t>
            </a:r>
            <a:r>
              <a:rPr sz="1400" dirty="0">
                <a:solidFill>
                  <a:srgbClr val="095A82"/>
                </a:solidFill>
                <a:cs typeface="Calibri"/>
              </a:rPr>
              <a:t>living in 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municipal children's home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are underfed. </a:t>
            </a:r>
            <a:r>
              <a:rPr sz="1400" dirty="0">
                <a:solidFill>
                  <a:srgbClr val="095A82"/>
                </a:solidFill>
                <a:cs typeface="Calibri"/>
              </a:rPr>
              <a:t>As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one bit of evidence, </a:t>
            </a:r>
            <a:r>
              <a:rPr sz="1400" i="1" dirty="0">
                <a:solidFill>
                  <a:srgbClr val="095A82"/>
                </a:solidFill>
                <a:cs typeface="Calibri"/>
              </a:rPr>
              <a:t>n </a:t>
            </a:r>
            <a:r>
              <a:rPr sz="1400" dirty="0">
                <a:solidFill>
                  <a:srgbClr val="095A82"/>
                </a:solidFill>
                <a:cs typeface="Calibri"/>
              </a:rPr>
              <a:t>= 25 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boys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(of the </a:t>
            </a:r>
            <a:r>
              <a:rPr sz="1400" dirty="0">
                <a:solidFill>
                  <a:srgbClr val="095A82"/>
                </a:solidFill>
                <a:cs typeface="Calibri"/>
              </a:rPr>
              <a:t>same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age)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are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weighed and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found to 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have </a:t>
            </a:r>
            <a:r>
              <a:rPr sz="1400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mean weight of </a:t>
            </a:r>
            <a:r>
              <a:rPr sz="1400" dirty="0">
                <a:solidFill>
                  <a:srgbClr val="095A82"/>
                </a:solidFill>
                <a:cs typeface="Calibri"/>
              </a:rPr>
              <a:t>x =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80.94 pounds. It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 known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that the population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standard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deviation </a:t>
            </a:r>
            <a:r>
              <a:rPr sz="1400" i="1" dirty="0">
                <a:solidFill>
                  <a:srgbClr val="095A82"/>
                </a:solidFill>
                <a:cs typeface="Calibri"/>
              </a:rPr>
              <a:t>σ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11.6</a:t>
            </a:r>
            <a:r>
              <a:rPr sz="1400" spc="6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pounds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13120" y="2674620"/>
            <a:ext cx="379475" cy="10180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07735" y="2676144"/>
            <a:ext cx="377951" cy="10180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20028" y="2674620"/>
            <a:ext cx="377951" cy="10180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27504" y="4191000"/>
            <a:ext cx="1516380" cy="5470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28088" y="4264152"/>
            <a:ext cx="1315212" cy="4541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74748" y="4215384"/>
            <a:ext cx="1426464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74748" y="4215384"/>
            <a:ext cx="1426845" cy="457200"/>
          </a:xfrm>
          <a:custGeom>
            <a:avLst/>
            <a:gdLst/>
            <a:ahLst/>
            <a:cxnLst/>
            <a:rect l="l" t="t" r="r" b="b"/>
            <a:pathLst>
              <a:path w="1426845" h="457200">
                <a:moveTo>
                  <a:pt x="0" y="76199"/>
                </a:moveTo>
                <a:lnTo>
                  <a:pt x="5994" y="46537"/>
                </a:lnTo>
                <a:lnTo>
                  <a:pt x="22336" y="22317"/>
                </a:lnTo>
                <a:lnTo>
                  <a:pt x="46559" y="5987"/>
                </a:lnTo>
                <a:lnTo>
                  <a:pt x="76200" y="0"/>
                </a:lnTo>
                <a:lnTo>
                  <a:pt x="1350264" y="0"/>
                </a:lnTo>
                <a:lnTo>
                  <a:pt x="1379904" y="5987"/>
                </a:lnTo>
                <a:lnTo>
                  <a:pt x="1404127" y="22317"/>
                </a:lnTo>
                <a:lnTo>
                  <a:pt x="1420469" y="46537"/>
                </a:lnTo>
                <a:lnTo>
                  <a:pt x="1426464" y="76199"/>
                </a:lnTo>
                <a:lnTo>
                  <a:pt x="1426464" y="380999"/>
                </a:lnTo>
                <a:lnTo>
                  <a:pt x="1420469" y="410662"/>
                </a:lnTo>
                <a:lnTo>
                  <a:pt x="1404127" y="434882"/>
                </a:lnTo>
                <a:lnTo>
                  <a:pt x="1379904" y="451212"/>
                </a:lnTo>
                <a:lnTo>
                  <a:pt x="1350264" y="457199"/>
                </a:lnTo>
                <a:lnTo>
                  <a:pt x="76200" y="457199"/>
                </a:lnTo>
                <a:lnTo>
                  <a:pt x="46559" y="451212"/>
                </a:lnTo>
                <a:lnTo>
                  <a:pt x="22336" y="434882"/>
                </a:lnTo>
                <a:lnTo>
                  <a:pt x="5994" y="410662"/>
                </a:lnTo>
                <a:lnTo>
                  <a:pt x="0" y="380999"/>
                </a:lnTo>
                <a:lnTo>
                  <a:pt x="0" y="76199"/>
                </a:lnTo>
                <a:close/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64994" y="4313631"/>
            <a:ext cx="10464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dirty="0">
                <a:solidFill>
                  <a:srgbClr val="FFFFFF"/>
                </a:solidFill>
                <a:cs typeface="Calibri"/>
              </a:rPr>
              <a:t>μ </a:t>
            </a:r>
            <a:r>
              <a:rPr sz="1400" dirty="0">
                <a:solidFill>
                  <a:srgbClr val="FFFFFF"/>
                </a:solidFill>
                <a:cs typeface="Calibri"/>
              </a:rPr>
              <a:t>= 85</a:t>
            </a:r>
            <a:r>
              <a:rPr sz="1400" spc="-10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pounds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41620" y="4067555"/>
            <a:ext cx="1659635" cy="6446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10200" y="4061459"/>
            <a:ext cx="1522476" cy="7101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8864" y="4091940"/>
            <a:ext cx="1569719" cy="5547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88864" y="4091940"/>
            <a:ext cx="1569720" cy="554990"/>
          </a:xfrm>
          <a:custGeom>
            <a:avLst/>
            <a:gdLst/>
            <a:ahLst/>
            <a:cxnLst/>
            <a:rect l="l" t="t" r="r" b="b"/>
            <a:pathLst>
              <a:path w="1569720" h="554989">
                <a:moveTo>
                  <a:pt x="0" y="92456"/>
                </a:moveTo>
                <a:lnTo>
                  <a:pt x="7266" y="56465"/>
                </a:lnTo>
                <a:lnTo>
                  <a:pt x="27082" y="27077"/>
                </a:lnTo>
                <a:lnTo>
                  <a:pt x="56471" y="7264"/>
                </a:lnTo>
                <a:lnTo>
                  <a:pt x="92456" y="0"/>
                </a:lnTo>
                <a:lnTo>
                  <a:pt x="1477264" y="0"/>
                </a:lnTo>
                <a:lnTo>
                  <a:pt x="1513248" y="7264"/>
                </a:lnTo>
                <a:lnTo>
                  <a:pt x="1542637" y="27077"/>
                </a:lnTo>
                <a:lnTo>
                  <a:pt x="1562453" y="56465"/>
                </a:lnTo>
                <a:lnTo>
                  <a:pt x="1569719" y="92456"/>
                </a:lnTo>
                <a:lnTo>
                  <a:pt x="1569719" y="462280"/>
                </a:lnTo>
                <a:lnTo>
                  <a:pt x="1562453" y="498270"/>
                </a:lnTo>
                <a:lnTo>
                  <a:pt x="1542637" y="527658"/>
                </a:lnTo>
                <a:lnTo>
                  <a:pt x="1513248" y="547471"/>
                </a:lnTo>
                <a:lnTo>
                  <a:pt x="1477264" y="554736"/>
                </a:lnTo>
                <a:lnTo>
                  <a:pt x="92456" y="554736"/>
                </a:lnTo>
                <a:lnTo>
                  <a:pt x="56471" y="547471"/>
                </a:lnTo>
                <a:lnTo>
                  <a:pt x="27082" y="527658"/>
                </a:lnTo>
                <a:lnTo>
                  <a:pt x="7266" y="498270"/>
                </a:lnTo>
                <a:lnTo>
                  <a:pt x="0" y="462280"/>
                </a:lnTo>
                <a:lnTo>
                  <a:pt x="0" y="92456"/>
                </a:lnTo>
                <a:close/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47105" y="4068876"/>
            <a:ext cx="1253490" cy="5378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175" algn="ctr">
              <a:spcBef>
                <a:spcPts val="434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n=25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algn="ctr">
              <a:spcBef>
                <a:spcPts val="335"/>
              </a:spcBef>
            </a:pPr>
            <a:r>
              <a:rPr sz="1400" dirty="0">
                <a:solidFill>
                  <a:srgbClr val="FFFFFF"/>
                </a:solidFill>
                <a:cs typeface="Calibri"/>
              </a:rPr>
              <a:t>x =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80.94</a:t>
            </a:r>
            <a:r>
              <a:rPr sz="1400" spc="-8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pounds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12408" y="1563624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7" y="0"/>
                </a:lnTo>
              </a:path>
            </a:pathLst>
          </a:custGeom>
          <a:ln w="12192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42788" y="4436364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551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69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941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 – Z</a:t>
            </a:r>
            <a:r>
              <a:rPr sz="2800" spc="-2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037076" y="922019"/>
            <a:ext cx="1065276" cy="43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23944" y="938796"/>
            <a:ext cx="893051" cy="454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84320" y="946403"/>
            <a:ext cx="975359" cy="344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84320" y="946403"/>
            <a:ext cx="975360" cy="344805"/>
          </a:xfrm>
          <a:custGeom>
            <a:avLst/>
            <a:gdLst/>
            <a:ahLst/>
            <a:cxnLst/>
            <a:rect l="l" t="t" r="r" b="b"/>
            <a:pathLst>
              <a:path w="975360" h="344805">
                <a:moveTo>
                  <a:pt x="0" y="57404"/>
                </a:moveTo>
                <a:lnTo>
                  <a:pt x="4504" y="35040"/>
                </a:lnTo>
                <a:lnTo>
                  <a:pt x="16795" y="16795"/>
                </a:lnTo>
                <a:lnTo>
                  <a:pt x="35040" y="4504"/>
                </a:lnTo>
                <a:lnTo>
                  <a:pt x="57403" y="0"/>
                </a:lnTo>
                <a:lnTo>
                  <a:pt x="917955" y="0"/>
                </a:lnTo>
                <a:lnTo>
                  <a:pt x="940319" y="4504"/>
                </a:lnTo>
                <a:lnTo>
                  <a:pt x="958564" y="16795"/>
                </a:lnTo>
                <a:lnTo>
                  <a:pt x="970855" y="35040"/>
                </a:lnTo>
                <a:lnTo>
                  <a:pt x="975359" y="57404"/>
                </a:lnTo>
                <a:lnTo>
                  <a:pt x="975359" y="287020"/>
                </a:lnTo>
                <a:lnTo>
                  <a:pt x="970855" y="309383"/>
                </a:lnTo>
                <a:lnTo>
                  <a:pt x="958564" y="327628"/>
                </a:lnTo>
                <a:lnTo>
                  <a:pt x="940319" y="339919"/>
                </a:lnTo>
                <a:lnTo>
                  <a:pt x="917955" y="344424"/>
                </a:lnTo>
                <a:lnTo>
                  <a:pt x="57403" y="344424"/>
                </a:lnTo>
                <a:lnTo>
                  <a:pt x="35040" y="339919"/>
                </a:lnTo>
                <a:lnTo>
                  <a:pt x="16795" y="327628"/>
                </a:lnTo>
                <a:lnTo>
                  <a:pt x="4504" y="309383"/>
                </a:lnTo>
                <a:lnTo>
                  <a:pt x="0" y="287020"/>
                </a:lnTo>
                <a:lnTo>
                  <a:pt x="0" y="57404"/>
                </a:lnTo>
                <a:close/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60596" y="987044"/>
            <a:ext cx="6254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cs typeface="Calibri"/>
              </a:rPr>
              <a:t>lu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cs typeface="Calibri"/>
              </a:rPr>
              <a:t>ion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71244" y="1420342"/>
            <a:ext cx="6051804" cy="4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97735" y="1456905"/>
            <a:ext cx="5797296" cy="4755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97152" y="1446275"/>
            <a:ext cx="5949950" cy="393700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78740" rIns="0" bIns="0" rtlCol="0">
            <a:spAutoFit/>
          </a:bodyPr>
          <a:lstStyle/>
          <a:p>
            <a:pPr marL="233045">
              <a:spcBef>
                <a:spcPts val="620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The null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hypothesis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i="1" spc="5" dirty="0">
                <a:solidFill>
                  <a:srgbClr val="095A82"/>
                </a:solidFill>
                <a:cs typeface="Calibri"/>
              </a:rPr>
              <a:t>H</a:t>
            </a:r>
            <a:r>
              <a:rPr sz="1350" spc="7" baseline="-21604" dirty="0">
                <a:solidFill>
                  <a:srgbClr val="095A82"/>
                </a:solidFill>
                <a:cs typeface="Calibri"/>
              </a:rPr>
              <a:t>0</a:t>
            </a:r>
            <a:r>
              <a:rPr sz="1400" spc="5" dirty="0">
                <a:solidFill>
                  <a:srgbClr val="095A82"/>
                </a:solidFill>
                <a:cs typeface="Calibri"/>
              </a:rPr>
              <a:t>: </a:t>
            </a:r>
            <a:r>
              <a:rPr sz="1400" i="1" dirty="0">
                <a:solidFill>
                  <a:srgbClr val="095A82"/>
                </a:solidFill>
                <a:cs typeface="Calibri"/>
              </a:rPr>
              <a:t>μ </a:t>
            </a:r>
            <a:r>
              <a:rPr sz="1400" dirty="0">
                <a:solidFill>
                  <a:srgbClr val="095A82"/>
                </a:solidFill>
                <a:cs typeface="Calibri"/>
              </a:rPr>
              <a:t>= 85, and the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alternative hypothesis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i="1" spc="5" dirty="0">
                <a:solidFill>
                  <a:srgbClr val="095A82"/>
                </a:solidFill>
                <a:cs typeface="Calibri"/>
              </a:rPr>
              <a:t>H</a:t>
            </a:r>
            <a:r>
              <a:rPr sz="1350" spc="7" baseline="-21604" dirty="0">
                <a:solidFill>
                  <a:srgbClr val="095A82"/>
                </a:solidFill>
                <a:cs typeface="Calibri"/>
              </a:rPr>
              <a:t>A</a:t>
            </a:r>
            <a:r>
              <a:rPr sz="1400" spc="5" dirty="0">
                <a:solidFill>
                  <a:srgbClr val="095A82"/>
                </a:solidFill>
                <a:cs typeface="Calibri"/>
              </a:rPr>
              <a:t>: </a:t>
            </a:r>
            <a:r>
              <a:rPr sz="1400" i="1" dirty="0">
                <a:solidFill>
                  <a:srgbClr val="095A82"/>
                </a:solidFill>
                <a:cs typeface="Calibri"/>
              </a:rPr>
              <a:t>μ </a:t>
            </a:r>
            <a:r>
              <a:rPr sz="1400" dirty="0">
                <a:solidFill>
                  <a:srgbClr val="095A82"/>
                </a:solidFill>
                <a:cs typeface="Calibri"/>
              </a:rPr>
              <a:t>&lt;</a:t>
            </a:r>
            <a:r>
              <a:rPr sz="1400" spc="3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85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26408" y="2039137"/>
            <a:ext cx="1141463" cy="6659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09644" y="1865376"/>
            <a:ext cx="1557527" cy="1563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52315" y="2065020"/>
            <a:ext cx="1039494" cy="563880"/>
          </a:xfrm>
          <a:custGeom>
            <a:avLst/>
            <a:gdLst/>
            <a:ahLst/>
            <a:cxnLst/>
            <a:rect l="l" t="t" r="r" b="b"/>
            <a:pathLst>
              <a:path w="1039495" h="563880">
                <a:moveTo>
                  <a:pt x="0" y="563880"/>
                </a:moveTo>
                <a:lnTo>
                  <a:pt x="1039367" y="563880"/>
                </a:lnTo>
                <a:lnTo>
                  <a:pt x="1039367" y="0"/>
                </a:lnTo>
                <a:lnTo>
                  <a:pt x="0" y="0"/>
                </a:lnTo>
                <a:lnTo>
                  <a:pt x="0" y="5638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90161" y="2176652"/>
            <a:ext cx="361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𝑧</a:t>
            </a:r>
            <a:r>
              <a:rPr spc="50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=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02403" y="2351658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4">
                <a:moveTo>
                  <a:pt x="0" y="0"/>
                </a:moveTo>
                <a:lnTo>
                  <a:pt x="551688" y="0"/>
                </a:lnTo>
              </a:path>
            </a:pathLst>
          </a:custGeom>
          <a:ln w="15240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12309" y="2002917"/>
            <a:ext cx="541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pc="-30" dirty="0">
                <a:solidFill>
                  <a:srgbClr val="5F5F5F"/>
                </a:solidFill>
                <a:latin typeface="Cambria Math"/>
                <a:cs typeface="Cambria Math"/>
              </a:rPr>
              <a:t>𝑥ҧ </a:t>
            </a: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−  </a:t>
            </a:r>
            <a:r>
              <a:rPr spc="-690" dirty="0">
                <a:solidFill>
                  <a:srgbClr val="5F5F5F"/>
                </a:solidFill>
                <a:latin typeface="Cambria Math"/>
                <a:cs typeface="Cambria Math"/>
              </a:rPr>
              <a:t>𝜇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73040" y="2403220"/>
            <a:ext cx="282575" cy="220345"/>
          </a:xfrm>
          <a:custGeom>
            <a:avLst/>
            <a:gdLst/>
            <a:ahLst/>
            <a:cxnLst/>
            <a:rect l="l" t="t" r="r" b="b"/>
            <a:pathLst>
              <a:path w="282575" h="220344">
                <a:moveTo>
                  <a:pt x="44196" y="120650"/>
                </a:moveTo>
                <a:lnTo>
                  <a:pt x="22225" y="120650"/>
                </a:lnTo>
                <a:lnTo>
                  <a:pt x="68453" y="219964"/>
                </a:lnTo>
                <a:lnTo>
                  <a:pt x="79375" y="219964"/>
                </a:lnTo>
                <a:lnTo>
                  <a:pt x="87986" y="190500"/>
                </a:lnTo>
                <a:lnTo>
                  <a:pt x="75946" y="190500"/>
                </a:lnTo>
                <a:lnTo>
                  <a:pt x="44196" y="120650"/>
                </a:lnTo>
                <a:close/>
              </a:path>
              <a:path w="282575" h="220344">
                <a:moveTo>
                  <a:pt x="159638" y="0"/>
                </a:moveTo>
                <a:lnTo>
                  <a:pt x="131063" y="0"/>
                </a:lnTo>
                <a:lnTo>
                  <a:pt x="75946" y="190500"/>
                </a:lnTo>
                <a:lnTo>
                  <a:pt x="87986" y="190500"/>
                </a:lnTo>
                <a:lnTo>
                  <a:pt x="139319" y="14859"/>
                </a:lnTo>
                <a:lnTo>
                  <a:pt x="282575" y="14859"/>
                </a:lnTo>
                <a:lnTo>
                  <a:pt x="282575" y="254"/>
                </a:lnTo>
                <a:lnTo>
                  <a:pt x="159638" y="254"/>
                </a:lnTo>
                <a:lnTo>
                  <a:pt x="159638" y="0"/>
                </a:lnTo>
                <a:close/>
              </a:path>
              <a:path w="282575" h="220344">
                <a:moveTo>
                  <a:pt x="36575" y="103886"/>
                </a:moveTo>
                <a:lnTo>
                  <a:pt x="0" y="120650"/>
                </a:lnTo>
                <a:lnTo>
                  <a:pt x="3429" y="129031"/>
                </a:lnTo>
                <a:lnTo>
                  <a:pt x="22225" y="120650"/>
                </a:lnTo>
                <a:lnTo>
                  <a:pt x="44196" y="120650"/>
                </a:lnTo>
                <a:lnTo>
                  <a:pt x="36575" y="103886"/>
                </a:lnTo>
                <a:close/>
              </a:path>
              <a:path w="282575" h="220344">
                <a:moveTo>
                  <a:pt x="282575" y="14859"/>
                </a:moveTo>
                <a:lnTo>
                  <a:pt x="146938" y="14859"/>
                </a:lnTo>
                <a:lnTo>
                  <a:pt x="146938" y="15493"/>
                </a:lnTo>
                <a:lnTo>
                  <a:pt x="282575" y="15493"/>
                </a:lnTo>
                <a:lnTo>
                  <a:pt x="282575" y="14859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03165" y="2341245"/>
            <a:ext cx="561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  <a:tabLst>
                <a:tab pos="417195" algn="l"/>
              </a:tabLst>
            </a:pPr>
            <a:r>
              <a:rPr spc="35" dirty="0">
                <a:solidFill>
                  <a:srgbClr val="5F5F5F"/>
                </a:solidFill>
                <a:latin typeface="Cambria Math"/>
                <a:cs typeface="Cambria Math"/>
              </a:rPr>
              <a:t>𝜎</a:t>
            </a:r>
            <a:r>
              <a:rPr sz="2700" spc="-112" baseline="1543" dirty="0">
                <a:solidFill>
                  <a:srgbClr val="5F5F5F"/>
                </a:solidFill>
                <a:latin typeface="Cambria Math"/>
                <a:cs typeface="Cambria Math"/>
              </a:rPr>
              <a:t>Τ</a:t>
            </a:r>
            <a:r>
              <a:rPr sz="2700" baseline="1543" dirty="0">
                <a:solidFill>
                  <a:srgbClr val="5F5F5F"/>
                </a:solidFill>
                <a:latin typeface="Cambria Math"/>
                <a:cs typeface="Cambria Math"/>
              </a:rPr>
              <a:t>	</a:t>
            </a: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𝑛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46403" y="2900172"/>
            <a:ext cx="7301483" cy="10302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0224" y="2883407"/>
            <a:ext cx="7173468" cy="11155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72311" y="2926079"/>
            <a:ext cx="7199630" cy="928369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26034" rIns="0" bIns="0" rtlCol="0">
            <a:spAutoFit/>
          </a:bodyPr>
          <a:lstStyle/>
          <a:p>
            <a:pPr marL="190500" marR="183515" algn="ctr">
              <a:spcBef>
                <a:spcPts val="204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Follows the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standard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normal </a:t>
            </a:r>
            <a:r>
              <a:rPr sz="1400" i="1" dirty="0">
                <a:solidFill>
                  <a:srgbClr val="095A82"/>
                </a:solidFill>
                <a:cs typeface="Calibri"/>
              </a:rPr>
              <a:t>N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(0,1) distribution. It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actually </a:t>
            </a:r>
            <a:r>
              <a:rPr sz="1400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bit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irrelevant here,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whether or  not the weights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are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normally distributed,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because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dirty="0">
                <a:solidFill>
                  <a:srgbClr val="095A82"/>
                </a:solidFill>
                <a:cs typeface="Calibri"/>
              </a:rPr>
              <a:t>same 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size </a:t>
            </a:r>
            <a:r>
              <a:rPr sz="1400" i="1" dirty="0">
                <a:solidFill>
                  <a:srgbClr val="095A82"/>
                </a:solidFill>
                <a:cs typeface="Calibri"/>
              </a:rPr>
              <a:t>n </a:t>
            </a:r>
            <a:r>
              <a:rPr sz="1400" dirty="0">
                <a:solidFill>
                  <a:srgbClr val="095A82"/>
                </a:solidFill>
                <a:cs typeface="Calibri"/>
              </a:rPr>
              <a:t>= 25 is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large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enough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for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Central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Limit Theorem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to </a:t>
            </a:r>
            <a:r>
              <a:rPr sz="1400" spc="-20" dirty="0">
                <a:solidFill>
                  <a:srgbClr val="095A82"/>
                </a:solidFill>
                <a:cs typeface="Calibri"/>
              </a:rPr>
              <a:t>apply.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In that case, we know that </a:t>
            </a:r>
            <a:r>
              <a:rPr sz="1400" i="1" dirty="0">
                <a:solidFill>
                  <a:srgbClr val="095A82"/>
                </a:solidFill>
                <a:cs typeface="Calibri"/>
              </a:rPr>
              <a:t>Z</a:t>
            </a:r>
            <a:r>
              <a:rPr sz="1400" dirty="0">
                <a:solidFill>
                  <a:srgbClr val="095A82"/>
                </a:solidFill>
                <a:cs typeface="Calibri"/>
              </a:rPr>
              <a:t>, as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defined above, follows at least 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approximately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standard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normal</a:t>
            </a:r>
            <a:r>
              <a:rPr sz="1400" spc="3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distribution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026408" y="4059935"/>
            <a:ext cx="1223759" cy="66596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09644" y="3886193"/>
            <a:ext cx="1598676" cy="125730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052315" y="4085844"/>
            <a:ext cx="1122045" cy="563880"/>
          </a:xfrm>
          <a:custGeom>
            <a:avLst/>
            <a:gdLst/>
            <a:ahLst/>
            <a:cxnLst/>
            <a:rect l="l" t="t" r="r" b="b"/>
            <a:pathLst>
              <a:path w="1122045" h="563879">
                <a:moveTo>
                  <a:pt x="0" y="563879"/>
                </a:moveTo>
                <a:lnTo>
                  <a:pt x="1121664" y="563879"/>
                </a:lnTo>
                <a:lnTo>
                  <a:pt x="1121664" y="0"/>
                </a:lnTo>
                <a:lnTo>
                  <a:pt x="0" y="0"/>
                </a:lnTo>
                <a:lnTo>
                  <a:pt x="0" y="5638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90161" y="4197807"/>
            <a:ext cx="362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𝑧</a:t>
            </a:r>
            <a:r>
              <a:rPr spc="50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=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502403" y="4372622"/>
            <a:ext cx="634365" cy="0"/>
          </a:xfrm>
          <a:custGeom>
            <a:avLst/>
            <a:gdLst/>
            <a:ahLst/>
            <a:cxnLst/>
            <a:rect l="l" t="t" r="r" b="b"/>
            <a:pathLst>
              <a:path w="634364">
                <a:moveTo>
                  <a:pt x="0" y="0"/>
                </a:moveTo>
                <a:lnTo>
                  <a:pt x="633984" y="0"/>
                </a:lnTo>
              </a:path>
            </a:pathLst>
          </a:custGeom>
          <a:ln w="15240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814189" y="4424235"/>
            <a:ext cx="282575" cy="220345"/>
          </a:xfrm>
          <a:custGeom>
            <a:avLst/>
            <a:gdLst/>
            <a:ahLst/>
            <a:cxnLst/>
            <a:rect l="l" t="t" r="r" b="b"/>
            <a:pathLst>
              <a:path w="282575" h="220345">
                <a:moveTo>
                  <a:pt x="44184" y="120662"/>
                </a:moveTo>
                <a:lnTo>
                  <a:pt x="22225" y="120662"/>
                </a:lnTo>
                <a:lnTo>
                  <a:pt x="68452" y="220002"/>
                </a:lnTo>
                <a:lnTo>
                  <a:pt x="79375" y="220002"/>
                </a:lnTo>
                <a:lnTo>
                  <a:pt x="87984" y="190538"/>
                </a:lnTo>
                <a:lnTo>
                  <a:pt x="75946" y="190538"/>
                </a:lnTo>
                <a:lnTo>
                  <a:pt x="44184" y="120662"/>
                </a:lnTo>
                <a:close/>
              </a:path>
              <a:path w="282575" h="220345">
                <a:moveTo>
                  <a:pt x="159638" y="0"/>
                </a:moveTo>
                <a:lnTo>
                  <a:pt x="131063" y="0"/>
                </a:lnTo>
                <a:lnTo>
                  <a:pt x="75946" y="190538"/>
                </a:lnTo>
                <a:lnTo>
                  <a:pt x="87984" y="190538"/>
                </a:lnTo>
                <a:lnTo>
                  <a:pt x="139319" y="14846"/>
                </a:lnTo>
                <a:lnTo>
                  <a:pt x="282575" y="14846"/>
                </a:lnTo>
                <a:lnTo>
                  <a:pt x="282575" y="203"/>
                </a:lnTo>
                <a:lnTo>
                  <a:pt x="159638" y="203"/>
                </a:lnTo>
                <a:lnTo>
                  <a:pt x="159638" y="0"/>
                </a:lnTo>
                <a:close/>
              </a:path>
              <a:path w="282575" h="220345">
                <a:moveTo>
                  <a:pt x="36575" y="103924"/>
                </a:moveTo>
                <a:lnTo>
                  <a:pt x="0" y="120662"/>
                </a:lnTo>
                <a:lnTo>
                  <a:pt x="3428" y="129031"/>
                </a:lnTo>
                <a:lnTo>
                  <a:pt x="22225" y="120662"/>
                </a:lnTo>
                <a:lnTo>
                  <a:pt x="44184" y="120662"/>
                </a:lnTo>
                <a:lnTo>
                  <a:pt x="36575" y="103924"/>
                </a:lnTo>
                <a:close/>
              </a:path>
              <a:path w="282575" h="220345">
                <a:moveTo>
                  <a:pt x="282575" y="14846"/>
                </a:moveTo>
                <a:lnTo>
                  <a:pt x="146938" y="14846"/>
                </a:lnTo>
                <a:lnTo>
                  <a:pt x="146938" y="15443"/>
                </a:lnTo>
                <a:lnTo>
                  <a:pt x="282575" y="15443"/>
                </a:lnTo>
                <a:lnTo>
                  <a:pt x="282575" y="14846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03165" y="3960063"/>
            <a:ext cx="637540" cy="70294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>
              <a:spcBef>
                <a:spcPts val="605"/>
              </a:spcBef>
            </a:pPr>
            <a:r>
              <a:rPr spc="-30" dirty="0">
                <a:solidFill>
                  <a:srgbClr val="5F5F5F"/>
                </a:solidFill>
                <a:latin typeface="Cambria Math"/>
                <a:cs typeface="Cambria Math"/>
              </a:rPr>
              <a:t>𝑥ҧ </a:t>
            </a: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−  </a:t>
            </a:r>
            <a:r>
              <a:rPr spc="-595" dirty="0">
                <a:solidFill>
                  <a:srgbClr val="5F5F5F"/>
                </a:solidFill>
                <a:latin typeface="Cambria Math"/>
                <a:cs typeface="Cambria Math"/>
              </a:rPr>
              <a:t>𝜇</a:t>
            </a:r>
            <a:r>
              <a:rPr sz="1950" spc="-892" baseline="-14957" dirty="0">
                <a:solidFill>
                  <a:srgbClr val="5F5F5F"/>
                </a:solidFill>
                <a:latin typeface="Cambria Math"/>
                <a:cs typeface="Cambria Math"/>
              </a:rPr>
              <a:t>0</a:t>
            </a:r>
            <a:endParaRPr sz="1950" baseline="-14957">
              <a:solidFill>
                <a:prstClr val="black"/>
              </a:solidFill>
              <a:latin typeface="Cambria Math"/>
              <a:cs typeface="Cambria Math"/>
            </a:endParaRPr>
          </a:p>
          <a:p>
            <a:pPr marL="40640">
              <a:spcBef>
                <a:spcPts val="505"/>
              </a:spcBef>
              <a:tabLst>
                <a:tab pos="458470" algn="l"/>
              </a:tabLst>
            </a:pPr>
            <a:r>
              <a:rPr spc="-20" dirty="0">
                <a:solidFill>
                  <a:srgbClr val="5F5F5F"/>
                </a:solidFill>
                <a:latin typeface="Cambria Math"/>
                <a:cs typeface="Cambria Math"/>
              </a:rPr>
              <a:t>𝜎</a:t>
            </a:r>
            <a:r>
              <a:rPr sz="2700" spc="-30" baseline="1543" dirty="0">
                <a:solidFill>
                  <a:srgbClr val="5F5F5F"/>
                </a:solidFill>
                <a:latin typeface="Cambria Math"/>
                <a:cs typeface="Cambria Math"/>
              </a:rPr>
              <a:t>Τ	</a:t>
            </a: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𝑛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331296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941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 – Z</a:t>
            </a:r>
            <a:r>
              <a:rPr sz="2800" spc="-2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3261359" y="1226819"/>
            <a:ext cx="2616708" cy="43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31464" y="1243596"/>
            <a:ext cx="2474976" cy="454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08603" y="1251203"/>
            <a:ext cx="2526792" cy="344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08603" y="1251203"/>
            <a:ext cx="2527300" cy="344805"/>
          </a:xfrm>
          <a:custGeom>
            <a:avLst/>
            <a:gdLst/>
            <a:ahLst/>
            <a:cxnLst/>
            <a:rect l="l" t="t" r="r" b="b"/>
            <a:pathLst>
              <a:path w="2527300" h="344805">
                <a:moveTo>
                  <a:pt x="0" y="57404"/>
                </a:moveTo>
                <a:lnTo>
                  <a:pt x="4504" y="35040"/>
                </a:lnTo>
                <a:lnTo>
                  <a:pt x="16795" y="16795"/>
                </a:lnTo>
                <a:lnTo>
                  <a:pt x="35040" y="4504"/>
                </a:lnTo>
                <a:lnTo>
                  <a:pt x="57404" y="0"/>
                </a:lnTo>
                <a:lnTo>
                  <a:pt x="2469388" y="0"/>
                </a:lnTo>
                <a:lnTo>
                  <a:pt x="2491751" y="4504"/>
                </a:lnTo>
                <a:lnTo>
                  <a:pt x="2509996" y="16795"/>
                </a:lnTo>
                <a:lnTo>
                  <a:pt x="2522287" y="35040"/>
                </a:lnTo>
                <a:lnTo>
                  <a:pt x="2526792" y="57404"/>
                </a:lnTo>
                <a:lnTo>
                  <a:pt x="2526792" y="287020"/>
                </a:lnTo>
                <a:lnTo>
                  <a:pt x="2522287" y="309383"/>
                </a:lnTo>
                <a:lnTo>
                  <a:pt x="2509996" y="327628"/>
                </a:lnTo>
                <a:lnTo>
                  <a:pt x="2491751" y="339919"/>
                </a:lnTo>
                <a:lnTo>
                  <a:pt x="2469388" y="344424"/>
                </a:lnTo>
                <a:lnTo>
                  <a:pt x="57404" y="344424"/>
                </a:lnTo>
                <a:lnTo>
                  <a:pt x="35040" y="339919"/>
                </a:lnTo>
                <a:lnTo>
                  <a:pt x="16795" y="327628"/>
                </a:lnTo>
                <a:lnTo>
                  <a:pt x="4504" y="309383"/>
                </a:lnTo>
                <a:lnTo>
                  <a:pt x="0" y="287020"/>
                </a:lnTo>
                <a:lnTo>
                  <a:pt x="0" y="57404"/>
                </a:lnTo>
                <a:close/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13176" y="1292427"/>
            <a:ext cx="25177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8275"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cs typeface="Calibri"/>
              </a:rPr>
              <a:t>For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testing the null</a:t>
            </a:r>
            <a:r>
              <a:rPr sz="1400" spc="1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hypothesis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96284" y="2072639"/>
            <a:ext cx="1546860" cy="397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90415" y="2069604"/>
            <a:ext cx="957059" cy="4541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43528" y="2097023"/>
            <a:ext cx="1456944" cy="307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43528" y="2097023"/>
            <a:ext cx="1457325" cy="307975"/>
          </a:xfrm>
          <a:custGeom>
            <a:avLst/>
            <a:gdLst/>
            <a:ahLst/>
            <a:cxnLst/>
            <a:rect l="l" t="t" r="r" b="b"/>
            <a:pathLst>
              <a:path w="1457325" h="307975">
                <a:moveTo>
                  <a:pt x="0" y="307848"/>
                </a:moveTo>
                <a:lnTo>
                  <a:pt x="1456944" y="307848"/>
                </a:lnTo>
                <a:lnTo>
                  <a:pt x="145694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ln w="9144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28338" y="2118487"/>
            <a:ext cx="689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H0:</a:t>
            </a:r>
            <a:r>
              <a:rPr sz="1400" spc="-5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μ=μ0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90216" y="2951988"/>
            <a:ext cx="4158996" cy="4343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19755" y="2968764"/>
            <a:ext cx="3898392" cy="4541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37460" y="2976372"/>
            <a:ext cx="4069080" cy="3444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37460" y="2976372"/>
            <a:ext cx="4069079" cy="344805"/>
          </a:xfrm>
          <a:custGeom>
            <a:avLst/>
            <a:gdLst/>
            <a:ahLst/>
            <a:cxnLst/>
            <a:rect l="l" t="t" r="r" b="b"/>
            <a:pathLst>
              <a:path w="4069079" h="344804">
                <a:moveTo>
                  <a:pt x="0" y="57403"/>
                </a:moveTo>
                <a:lnTo>
                  <a:pt x="4504" y="35040"/>
                </a:lnTo>
                <a:lnTo>
                  <a:pt x="16795" y="16795"/>
                </a:lnTo>
                <a:lnTo>
                  <a:pt x="35040" y="4504"/>
                </a:lnTo>
                <a:lnTo>
                  <a:pt x="57403" y="0"/>
                </a:lnTo>
                <a:lnTo>
                  <a:pt x="4011675" y="0"/>
                </a:lnTo>
                <a:lnTo>
                  <a:pt x="4034039" y="4504"/>
                </a:lnTo>
                <a:lnTo>
                  <a:pt x="4052284" y="16795"/>
                </a:lnTo>
                <a:lnTo>
                  <a:pt x="4064575" y="35040"/>
                </a:lnTo>
                <a:lnTo>
                  <a:pt x="4069080" y="57403"/>
                </a:lnTo>
                <a:lnTo>
                  <a:pt x="4069080" y="287019"/>
                </a:lnTo>
                <a:lnTo>
                  <a:pt x="4064575" y="309383"/>
                </a:lnTo>
                <a:lnTo>
                  <a:pt x="4052284" y="327628"/>
                </a:lnTo>
                <a:lnTo>
                  <a:pt x="4034039" y="339919"/>
                </a:lnTo>
                <a:lnTo>
                  <a:pt x="4011675" y="344423"/>
                </a:lnTo>
                <a:lnTo>
                  <a:pt x="57403" y="344423"/>
                </a:lnTo>
                <a:lnTo>
                  <a:pt x="35040" y="339919"/>
                </a:lnTo>
                <a:lnTo>
                  <a:pt x="16795" y="327628"/>
                </a:lnTo>
                <a:lnTo>
                  <a:pt x="4504" y="309383"/>
                </a:lnTo>
                <a:lnTo>
                  <a:pt x="0" y="287019"/>
                </a:lnTo>
                <a:lnTo>
                  <a:pt x="0" y="57403"/>
                </a:lnTo>
                <a:close/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42032" y="3018282"/>
            <a:ext cx="40601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against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any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of the possible alternative</a:t>
            </a:r>
            <a:r>
              <a:rPr sz="1400" spc="4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hypotheses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01339" y="3832859"/>
            <a:ext cx="2936748" cy="5212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66872" y="3829811"/>
            <a:ext cx="2805683" cy="4541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48583" y="3857244"/>
            <a:ext cx="2846832" cy="4312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48583" y="3857244"/>
            <a:ext cx="2847340" cy="431800"/>
          </a:xfrm>
          <a:custGeom>
            <a:avLst/>
            <a:gdLst/>
            <a:ahLst/>
            <a:cxnLst/>
            <a:rect l="l" t="t" r="r" b="b"/>
            <a:pathLst>
              <a:path w="2847340" h="431800">
                <a:moveTo>
                  <a:pt x="0" y="431291"/>
                </a:moveTo>
                <a:lnTo>
                  <a:pt x="2846832" y="431291"/>
                </a:lnTo>
                <a:lnTo>
                  <a:pt x="2846832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9144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03523" y="3878986"/>
            <a:ext cx="2538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cs typeface="Calibri"/>
              </a:rPr>
              <a:t>HA: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μ≠μ0, </a:t>
            </a:r>
            <a:r>
              <a:rPr sz="1400" dirty="0">
                <a:solidFill>
                  <a:srgbClr val="FFFFFF"/>
                </a:solidFill>
                <a:cs typeface="Calibri"/>
              </a:rPr>
              <a:t>HA: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μ&lt;μ0, and HA :μ&gt;μ0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68367" y="1569707"/>
            <a:ext cx="256108" cy="6797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533900" y="1595627"/>
            <a:ext cx="76200" cy="501015"/>
          </a:xfrm>
          <a:custGeom>
            <a:avLst/>
            <a:gdLst/>
            <a:ahLst/>
            <a:cxnLst/>
            <a:rect l="l" t="t" r="r" b="b"/>
            <a:pathLst>
              <a:path w="76200" h="501014">
                <a:moveTo>
                  <a:pt x="31750" y="424688"/>
                </a:moveTo>
                <a:lnTo>
                  <a:pt x="0" y="424688"/>
                </a:lnTo>
                <a:lnTo>
                  <a:pt x="38100" y="500888"/>
                </a:lnTo>
                <a:lnTo>
                  <a:pt x="69850" y="437388"/>
                </a:lnTo>
                <a:lnTo>
                  <a:pt x="31750" y="437388"/>
                </a:lnTo>
                <a:lnTo>
                  <a:pt x="31750" y="424688"/>
                </a:lnTo>
                <a:close/>
              </a:path>
              <a:path w="76200" h="501014">
                <a:moveTo>
                  <a:pt x="44450" y="0"/>
                </a:moveTo>
                <a:lnTo>
                  <a:pt x="31750" y="0"/>
                </a:lnTo>
                <a:lnTo>
                  <a:pt x="31750" y="437388"/>
                </a:lnTo>
                <a:lnTo>
                  <a:pt x="44450" y="437388"/>
                </a:lnTo>
                <a:lnTo>
                  <a:pt x="44450" y="0"/>
                </a:lnTo>
                <a:close/>
              </a:path>
              <a:path w="76200" h="501014">
                <a:moveTo>
                  <a:pt x="76200" y="424688"/>
                </a:moveTo>
                <a:lnTo>
                  <a:pt x="44450" y="424688"/>
                </a:lnTo>
                <a:lnTo>
                  <a:pt x="44450" y="437388"/>
                </a:lnTo>
                <a:lnTo>
                  <a:pt x="69850" y="437388"/>
                </a:lnTo>
                <a:lnTo>
                  <a:pt x="76200" y="424688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468367" y="3294888"/>
            <a:ext cx="256108" cy="7147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533900" y="3320796"/>
            <a:ext cx="76200" cy="535940"/>
          </a:xfrm>
          <a:custGeom>
            <a:avLst/>
            <a:gdLst/>
            <a:ahLst/>
            <a:cxnLst/>
            <a:rect l="l" t="t" r="r" b="b"/>
            <a:pathLst>
              <a:path w="76200" h="535939">
                <a:moveTo>
                  <a:pt x="31750" y="459739"/>
                </a:moveTo>
                <a:lnTo>
                  <a:pt x="0" y="459739"/>
                </a:lnTo>
                <a:lnTo>
                  <a:pt x="38100" y="535939"/>
                </a:lnTo>
                <a:lnTo>
                  <a:pt x="69850" y="472439"/>
                </a:lnTo>
                <a:lnTo>
                  <a:pt x="31750" y="472439"/>
                </a:lnTo>
                <a:lnTo>
                  <a:pt x="31750" y="459739"/>
                </a:lnTo>
                <a:close/>
              </a:path>
              <a:path w="76200" h="535939">
                <a:moveTo>
                  <a:pt x="44450" y="0"/>
                </a:moveTo>
                <a:lnTo>
                  <a:pt x="31750" y="0"/>
                </a:lnTo>
                <a:lnTo>
                  <a:pt x="31750" y="472439"/>
                </a:lnTo>
                <a:lnTo>
                  <a:pt x="44450" y="472439"/>
                </a:lnTo>
                <a:lnTo>
                  <a:pt x="44450" y="0"/>
                </a:lnTo>
                <a:close/>
              </a:path>
              <a:path w="76200" h="535939">
                <a:moveTo>
                  <a:pt x="76200" y="459739"/>
                </a:moveTo>
                <a:lnTo>
                  <a:pt x="44450" y="459739"/>
                </a:lnTo>
                <a:lnTo>
                  <a:pt x="44450" y="472439"/>
                </a:lnTo>
                <a:lnTo>
                  <a:pt x="69850" y="472439"/>
                </a:lnTo>
                <a:lnTo>
                  <a:pt x="76200" y="459739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300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941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 – Z</a:t>
            </a:r>
            <a:r>
              <a:rPr sz="2800" spc="-2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2310383" y="1033246"/>
            <a:ext cx="4573524" cy="495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21635" y="1069809"/>
            <a:ext cx="4351020" cy="475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6292" y="1059180"/>
            <a:ext cx="4471670" cy="393700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78740" rIns="0" bIns="0" rtlCol="0">
            <a:spAutoFit/>
          </a:bodyPr>
          <a:lstStyle/>
          <a:p>
            <a:pPr marL="218440">
              <a:spcBef>
                <a:spcPts val="620"/>
              </a:spcBef>
            </a:pPr>
            <a:r>
              <a:rPr sz="1400" spc="-10" dirty="0">
                <a:solidFill>
                  <a:srgbClr val="095A82"/>
                </a:solidFill>
                <a:cs typeface="Calibri"/>
              </a:rPr>
              <a:t>For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example </a:t>
            </a:r>
            <a:r>
              <a:rPr sz="1400" dirty="0">
                <a:solidFill>
                  <a:srgbClr val="095A82"/>
                </a:solidFill>
                <a:cs typeface="Calibri"/>
              </a:rPr>
              <a:t>in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hand, the value of the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test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statistic</a:t>
            </a:r>
            <a:r>
              <a:rPr sz="1400" spc="7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dirty="0">
                <a:solidFill>
                  <a:srgbClr val="095A82"/>
                </a:solidFill>
                <a:cs typeface="Calibri"/>
              </a:rPr>
              <a:t>is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61435" y="1955749"/>
            <a:ext cx="3765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𝑧</a:t>
            </a:r>
            <a:r>
              <a:rPr spc="60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=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88028" y="2131186"/>
            <a:ext cx="1082040" cy="0"/>
          </a:xfrm>
          <a:custGeom>
            <a:avLst/>
            <a:gdLst/>
            <a:ahLst/>
            <a:cxnLst/>
            <a:rect l="l" t="t" r="r" b="b"/>
            <a:pathLst>
              <a:path w="1082039">
                <a:moveTo>
                  <a:pt x="0" y="0"/>
                </a:moveTo>
                <a:lnTo>
                  <a:pt x="1082040" y="0"/>
                </a:lnTo>
              </a:path>
            </a:pathLst>
          </a:custGeom>
          <a:ln w="15239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75964" y="1782317"/>
            <a:ext cx="1106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80.94 −</a:t>
            </a:r>
            <a:r>
              <a:rPr spc="-85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spc="-5" dirty="0">
                <a:solidFill>
                  <a:srgbClr val="5F5F5F"/>
                </a:solidFill>
                <a:latin typeface="Cambria Math"/>
                <a:cs typeface="Cambria Math"/>
              </a:rPr>
              <a:t>85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07661" y="2181225"/>
            <a:ext cx="401955" cy="220345"/>
          </a:xfrm>
          <a:custGeom>
            <a:avLst/>
            <a:gdLst/>
            <a:ahLst/>
            <a:cxnLst/>
            <a:rect l="l" t="t" r="r" b="b"/>
            <a:pathLst>
              <a:path w="401954" h="220344">
                <a:moveTo>
                  <a:pt x="44265" y="120650"/>
                </a:moveTo>
                <a:lnTo>
                  <a:pt x="22351" y="120650"/>
                </a:lnTo>
                <a:lnTo>
                  <a:pt x="68579" y="220091"/>
                </a:lnTo>
                <a:lnTo>
                  <a:pt x="79375" y="220091"/>
                </a:lnTo>
                <a:lnTo>
                  <a:pt x="87999" y="190626"/>
                </a:lnTo>
                <a:lnTo>
                  <a:pt x="76073" y="190626"/>
                </a:lnTo>
                <a:lnTo>
                  <a:pt x="44265" y="120650"/>
                </a:lnTo>
                <a:close/>
              </a:path>
              <a:path w="401954" h="220344">
                <a:moveTo>
                  <a:pt x="159638" y="0"/>
                </a:moveTo>
                <a:lnTo>
                  <a:pt x="131190" y="0"/>
                </a:lnTo>
                <a:lnTo>
                  <a:pt x="76073" y="190626"/>
                </a:lnTo>
                <a:lnTo>
                  <a:pt x="87999" y="190626"/>
                </a:lnTo>
                <a:lnTo>
                  <a:pt x="139446" y="14858"/>
                </a:lnTo>
                <a:lnTo>
                  <a:pt x="401447" y="14858"/>
                </a:lnTo>
                <a:lnTo>
                  <a:pt x="401447" y="254"/>
                </a:lnTo>
                <a:lnTo>
                  <a:pt x="159638" y="254"/>
                </a:lnTo>
                <a:lnTo>
                  <a:pt x="159638" y="0"/>
                </a:lnTo>
                <a:close/>
              </a:path>
              <a:path w="401954" h="220344">
                <a:moveTo>
                  <a:pt x="36702" y="104012"/>
                </a:moveTo>
                <a:lnTo>
                  <a:pt x="0" y="120650"/>
                </a:lnTo>
                <a:lnTo>
                  <a:pt x="3428" y="129031"/>
                </a:lnTo>
                <a:lnTo>
                  <a:pt x="22351" y="120650"/>
                </a:lnTo>
                <a:lnTo>
                  <a:pt x="44265" y="120650"/>
                </a:lnTo>
                <a:lnTo>
                  <a:pt x="36702" y="104012"/>
                </a:lnTo>
                <a:close/>
              </a:path>
              <a:path w="401954" h="220344">
                <a:moveTo>
                  <a:pt x="401447" y="14858"/>
                </a:moveTo>
                <a:lnTo>
                  <a:pt x="146938" y="14858"/>
                </a:lnTo>
                <a:lnTo>
                  <a:pt x="146938" y="15493"/>
                </a:lnTo>
                <a:lnTo>
                  <a:pt x="401447" y="15493"/>
                </a:lnTo>
                <a:lnTo>
                  <a:pt x="401447" y="1485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36923" y="2144725"/>
            <a:ext cx="9842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718185" algn="l"/>
              </a:tabLst>
            </a:pP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1</a:t>
            </a:r>
            <a:r>
              <a:rPr spc="5" dirty="0">
                <a:solidFill>
                  <a:srgbClr val="5F5F5F"/>
                </a:solidFill>
                <a:latin typeface="Cambria Math"/>
                <a:cs typeface="Cambria Math"/>
              </a:rPr>
              <a:t>1</a:t>
            </a: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.</a:t>
            </a:r>
            <a:r>
              <a:rPr spc="-5" dirty="0">
                <a:solidFill>
                  <a:srgbClr val="5F5F5F"/>
                </a:solidFill>
                <a:latin typeface="Cambria Math"/>
                <a:cs typeface="Cambria Math"/>
              </a:rPr>
              <a:t>6</a:t>
            </a:r>
            <a:r>
              <a:rPr sz="2700" spc="-104" baseline="1543" dirty="0">
                <a:solidFill>
                  <a:srgbClr val="5F5F5F"/>
                </a:solidFill>
                <a:latin typeface="Cambria Math"/>
                <a:cs typeface="Cambria Math"/>
              </a:rPr>
              <a:t>Τ</a:t>
            </a:r>
            <a:r>
              <a:rPr sz="2700" baseline="1543" dirty="0">
                <a:solidFill>
                  <a:srgbClr val="5F5F5F"/>
                </a:solidFill>
                <a:latin typeface="Cambria Math"/>
                <a:cs typeface="Cambria Math"/>
              </a:rPr>
              <a:t>	</a:t>
            </a:r>
            <a:r>
              <a:rPr spc="-5" dirty="0">
                <a:solidFill>
                  <a:srgbClr val="5F5F5F"/>
                </a:solidFill>
                <a:latin typeface="Cambria Math"/>
                <a:cs typeface="Cambria Math"/>
              </a:rPr>
              <a:t>25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22265" y="1955749"/>
            <a:ext cx="8597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=</a:t>
            </a:r>
            <a:r>
              <a:rPr spc="30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−1.75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2148" y="2997720"/>
            <a:ext cx="4568952" cy="1437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87680" y="3183635"/>
            <a:ext cx="4367784" cy="1115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7105" y="3042666"/>
            <a:ext cx="4429125" cy="1297305"/>
          </a:xfrm>
          <a:custGeom>
            <a:avLst/>
            <a:gdLst/>
            <a:ahLst/>
            <a:cxnLst/>
            <a:rect l="l" t="t" r="r" b="b"/>
            <a:pathLst>
              <a:path w="4429125" h="1297304">
                <a:moveTo>
                  <a:pt x="4428744" y="0"/>
                </a:moveTo>
                <a:lnTo>
                  <a:pt x="216153" y="0"/>
                </a:lnTo>
                <a:lnTo>
                  <a:pt x="166591" y="5708"/>
                </a:lnTo>
                <a:lnTo>
                  <a:pt x="121094" y="21969"/>
                </a:lnTo>
                <a:lnTo>
                  <a:pt x="80960" y="47486"/>
                </a:lnTo>
                <a:lnTo>
                  <a:pt x="47486" y="80960"/>
                </a:lnTo>
                <a:lnTo>
                  <a:pt x="21969" y="121094"/>
                </a:lnTo>
                <a:lnTo>
                  <a:pt x="5708" y="166591"/>
                </a:lnTo>
                <a:lnTo>
                  <a:pt x="0" y="216153"/>
                </a:lnTo>
                <a:lnTo>
                  <a:pt x="0" y="1296923"/>
                </a:lnTo>
                <a:lnTo>
                  <a:pt x="4212590" y="1296923"/>
                </a:lnTo>
                <a:lnTo>
                  <a:pt x="4262152" y="1291215"/>
                </a:lnTo>
                <a:lnTo>
                  <a:pt x="4307649" y="1274954"/>
                </a:lnTo>
                <a:lnTo>
                  <a:pt x="4347783" y="1249437"/>
                </a:lnTo>
                <a:lnTo>
                  <a:pt x="4381257" y="1215963"/>
                </a:lnTo>
                <a:lnTo>
                  <a:pt x="4406774" y="1175829"/>
                </a:lnTo>
                <a:lnTo>
                  <a:pt x="4423035" y="1130332"/>
                </a:lnTo>
                <a:lnTo>
                  <a:pt x="4428744" y="1080770"/>
                </a:lnTo>
                <a:lnTo>
                  <a:pt x="4428744" y="0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7105" y="3042666"/>
            <a:ext cx="4429125" cy="1297305"/>
          </a:xfrm>
          <a:custGeom>
            <a:avLst/>
            <a:gdLst/>
            <a:ahLst/>
            <a:cxnLst/>
            <a:rect l="l" t="t" r="r" b="b"/>
            <a:pathLst>
              <a:path w="4429125" h="1297304">
                <a:moveTo>
                  <a:pt x="216153" y="0"/>
                </a:moveTo>
                <a:lnTo>
                  <a:pt x="4428744" y="0"/>
                </a:lnTo>
                <a:lnTo>
                  <a:pt x="4428744" y="1080770"/>
                </a:lnTo>
                <a:lnTo>
                  <a:pt x="4423035" y="1130332"/>
                </a:lnTo>
                <a:lnTo>
                  <a:pt x="4406774" y="1175829"/>
                </a:lnTo>
                <a:lnTo>
                  <a:pt x="4381257" y="1215963"/>
                </a:lnTo>
                <a:lnTo>
                  <a:pt x="4347783" y="1249437"/>
                </a:lnTo>
                <a:lnTo>
                  <a:pt x="4307649" y="1274954"/>
                </a:lnTo>
                <a:lnTo>
                  <a:pt x="4262152" y="1291215"/>
                </a:lnTo>
                <a:lnTo>
                  <a:pt x="4212590" y="1296923"/>
                </a:lnTo>
                <a:lnTo>
                  <a:pt x="0" y="1296923"/>
                </a:lnTo>
                <a:lnTo>
                  <a:pt x="0" y="216153"/>
                </a:lnTo>
                <a:lnTo>
                  <a:pt x="5708" y="166591"/>
                </a:lnTo>
                <a:lnTo>
                  <a:pt x="21969" y="121094"/>
                </a:lnTo>
                <a:lnTo>
                  <a:pt x="47486" y="80960"/>
                </a:lnTo>
                <a:lnTo>
                  <a:pt x="80960" y="47486"/>
                </a:lnTo>
                <a:lnTo>
                  <a:pt x="121094" y="21969"/>
                </a:lnTo>
                <a:lnTo>
                  <a:pt x="166591" y="5708"/>
                </a:lnTo>
                <a:lnTo>
                  <a:pt x="216153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8787" y="3239770"/>
            <a:ext cx="403860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The critical region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approach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tells us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to reject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the null 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hypothesis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at the </a:t>
            </a:r>
            <a:r>
              <a:rPr sz="1400" i="1" dirty="0">
                <a:solidFill>
                  <a:srgbClr val="FFFFFF"/>
                </a:solidFill>
                <a:cs typeface="Calibri"/>
              </a:rPr>
              <a:t>α </a:t>
            </a:r>
            <a:r>
              <a:rPr sz="1400" dirty="0">
                <a:solidFill>
                  <a:srgbClr val="FFFFFF"/>
                </a:solidFill>
                <a:cs typeface="Calibri"/>
              </a:rPr>
              <a:t>=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0.05 level </a:t>
            </a:r>
            <a:r>
              <a:rPr sz="1400" dirty="0">
                <a:solidFill>
                  <a:srgbClr val="FFFFFF"/>
                </a:solidFill>
                <a:cs typeface="Calibri"/>
              </a:rPr>
              <a:t>if </a:t>
            </a:r>
            <a:r>
              <a:rPr sz="1400" i="1" dirty="0">
                <a:solidFill>
                  <a:srgbClr val="FFFFFF"/>
                </a:solidFill>
                <a:cs typeface="Calibri"/>
              </a:rPr>
              <a:t>Z </a:t>
            </a:r>
            <a:r>
              <a:rPr sz="1400" dirty="0">
                <a:solidFill>
                  <a:srgbClr val="FFFFFF"/>
                </a:solidFill>
                <a:cs typeface="Calibri"/>
              </a:rPr>
              <a:t>&lt; </a:t>
            </a:r>
            <a:r>
              <a:rPr sz="1400" b="1" spc="-5" dirty="0">
                <a:solidFill>
                  <a:srgbClr val="FFFFFF"/>
                </a:solidFill>
                <a:cs typeface="Calibri"/>
              </a:rPr>
              <a:t>−1.645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.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Therefore, 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we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reject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the null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hypothesis because </a:t>
            </a:r>
            <a:r>
              <a:rPr sz="1400" i="1" dirty="0">
                <a:solidFill>
                  <a:srgbClr val="FFFFFF"/>
                </a:solidFill>
                <a:cs typeface="Calibri"/>
              </a:rPr>
              <a:t>Z </a:t>
            </a:r>
            <a:r>
              <a:rPr sz="1400" dirty="0">
                <a:solidFill>
                  <a:srgbClr val="FFFFFF"/>
                </a:solidFill>
                <a:cs typeface="Calibri"/>
              </a:rPr>
              <a:t>=</a:t>
            </a:r>
            <a:r>
              <a:rPr sz="1400" spc="8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−1.75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12700"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cs typeface="Calibri"/>
              </a:rPr>
              <a:t>&lt;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−1.645, and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therefore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falls </a:t>
            </a:r>
            <a:r>
              <a:rPr sz="1400" dirty="0">
                <a:solidFill>
                  <a:srgbClr val="FFFFFF"/>
                </a:solidFill>
                <a:cs typeface="Calibri"/>
              </a:rPr>
              <a:t>in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the rejection</a:t>
            </a:r>
            <a:r>
              <a:rPr sz="1400" spc="2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region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79364" y="2889504"/>
            <a:ext cx="2612136" cy="14904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01970" y="4381601"/>
            <a:ext cx="6858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920" marR="5080" indent="-109855">
              <a:spcBef>
                <a:spcPts val="100"/>
              </a:spcBef>
            </a:pPr>
            <a:r>
              <a:rPr sz="1100" spc="-10" dirty="0">
                <a:solidFill>
                  <a:srgbClr val="5F5F5F"/>
                </a:solidFill>
                <a:latin typeface="Arial"/>
                <a:cs typeface="Arial"/>
              </a:rPr>
              <a:t>C</a:t>
            </a:r>
            <a:r>
              <a:rPr sz="1100" dirty="0">
                <a:solidFill>
                  <a:srgbClr val="5F5F5F"/>
                </a:solid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5F5F5F"/>
                </a:solidFill>
                <a:latin typeface="Arial"/>
                <a:cs typeface="Arial"/>
              </a:rPr>
              <a:t>l</a:t>
            </a:r>
            <a:r>
              <a:rPr sz="1100" dirty="0">
                <a:solidFill>
                  <a:srgbClr val="5F5F5F"/>
                </a:solidFill>
                <a:latin typeface="Arial"/>
                <a:cs typeface="Arial"/>
              </a:rPr>
              <a:t>cu</a:t>
            </a:r>
            <a:r>
              <a:rPr sz="1100" spc="-10" dirty="0">
                <a:solidFill>
                  <a:srgbClr val="5F5F5F"/>
                </a:solidFill>
                <a:latin typeface="Arial"/>
                <a:cs typeface="Arial"/>
              </a:rPr>
              <a:t>l</a:t>
            </a:r>
            <a:r>
              <a:rPr sz="1100" dirty="0">
                <a:solidFill>
                  <a:srgbClr val="5F5F5F"/>
                </a:solidFill>
                <a:latin typeface="Arial"/>
                <a:cs typeface="Arial"/>
              </a:rPr>
              <a:t>ated  z</a:t>
            </a:r>
            <a:r>
              <a:rPr sz="1100" spc="-3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5F5F5F"/>
                </a:solidFill>
                <a:latin typeface="Arial"/>
                <a:cs typeface="Arial"/>
              </a:rPr>
              <a:t>value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0697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13481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T</a:t>
            </a:r>
            <a:r>
              <a:rPr sz="2800" spc="-6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585216" y="915898"/>
            <a:ext cx="8023859" cy="868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7595" y="903719"/>
            <a:ext cx="8016240" cy="944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1123" y="941832"/>
            <a:ext cx="7922259" cy="767080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30480" rIns="0" bIns="0" rtlCol="0">
            <a:spAutoFit/>
          </a:bodyPr>
          <a:lstStyle/>
          <a:p>
            <a:pPr marL="378460" indent="-287020">
              <a:spcBef>
                <a:spcPts val="240"/>
              </a:spcBef>
              <a:buFont typeface="Wingdings"/>
              <a:buChar char=""/>
              <a:tabLst>
                <a:tab pos="378460" algn="l"/>
                <a:tab pos="379095" algn="l"/>
              </a:tabLst>
            </a:pPr>
            <a:r>
              <a:rPr sz="1400" dirty="0">
                <a:solidFill>
                  <a:srgbClr val="095A82"/>
                </a:solidFill>
                <a:cs typeface="Calibri"/>
              </a:rPr>
              <a:t>A T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test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one of the most frequently used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procedures </a:t>
            </a:r>
            <a:r>
              <a:rPr sz="1400" dirty="0">
                <a:solidFill>
                  <a:srgbClr val="095A82"/>
                </a:solidFill>
                <a:cs typeface="Calibri"/>
              </a:rPr>
              <a:t>in</a:t>
            </a:r>
            <a:r>
              <a:rPr sz="1400" spc="2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statistics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378460" marR="153670" indent="-287020">
              <a:spcBef>
                <a:spcPts val="335"/>
              </a:spcBef>
              <a:buFont typeface="Wingdings"/>
              <a:buChar char=""/>
              <a:tabLst>
                <a:tab pos="378460" algn="l"/>
                <a:tab pos="379095" algn="l"/>
              </a:tabLst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dirty="0">
                <a:solidFill>
                  <a:srgbClr val="095A82"/>
                </a:solidFill>
                <a:cs typeface="Calibri"/>
              </a:rPr>
              <a:t>t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test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(also called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Student’s </a:t>
            </a:r>
            <a:r>
              <a:rPr sz="1400" dirty="0">
                <a:solidFill>
                  <a:srgbClr val="095A82"/>
                </a:solidFill>
                <a:cs typeface="Calibri"/>
              </a:rPr>
              <a:t>T </a:t>
            </a:r>
            <a:r>
              <a:rPr sz="1400" spc="-30" dirty="0">
                <a:solidFill>
                  <a:srgbClr val="095A82"/>
                </a:solidFill>
                <a:cs typeface="Calibri"/>
              </a:rPr>
              <a:t>Test)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compares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two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point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estimates and tells you </a:t>
            </a:r>
            <a:r>
              <a:rPr sz="1400" dirty="0">
                <a:solidFill>
                  <a:srgbClr val="095A82"/>
                </a:solidFill>
                <a:cs typeface="Calibri"/>
              </a:rPr>
              <a:t>if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they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are different  from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each</a:t>
            </a:r>
            <a:r>
              <a:rPr sz="1400" spc="-3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other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05127" y="1828800"/>
            <a:ext cx="6333744" cy="23042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9219" y="4296155"/>
            <a:ext cx="6435852" cy="3871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37132" y="4302252"/>
            <a:ext cx="6320028" cy="4221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05127" y="4322064"/>
            <a:ext cx="6334125" cy="285115"/>
          </a:xfrm>
          <a:custGeom>
            <a:avLst/>
            <a:gdLst/>
            <a:ahLst/>
            <a:cxnLst/>
            <a:rect l="l" t="t" r="r" b="b"/>
            <a:pathLst>
              <a:path w="6334125" h="285114">
                <a:moveTo>
                  <a:pt x="6286246" y="0"/>
                </a:moveTo>
                <a:lnTo>
                  <a:pt x="47497" y="0"/>
                </a:lnTo>
                <a:lnTo>
                  <a:pt x="28985" y="3731"/>
                </a:lnTo>
                <a:lnTo>
                  <a:pt x="13890" y="13909"/>
                </a:lnTo>
                <a:lnTo>
                  <a:pt x="3724" y="29007"/>
                </a:lnTo>
                <a:lnTo>
                  <a:pt x="0" y="47498"/>
                </a:lnTo>
                <a:lnTo>
                  <a:pt x="0" y="237490"/>
                </a:lnTo>
                <a:lnTo>
                  <a:pt x="3724" y="255980"/>
                </a:lnTo>
                <a:lnTo>
                  <a:pt x="13890" y="271078"/>
                </a:lnTo>
                <a:lnTo>
                  <a:pt x="28985" y="281256"/>
                </a:lnTo>
                <a:lnTo>
                  <a:pt x="47497" y="284988"/>
                </a:lnTo>
                <a:lnTo>
                  <a:pt x="6286246" y="284988"/>
                </a:lnTo>
                <a:lnTo>
                  <a:pt x="6304758" y="281256"/>
                </a:lnTo>
                <a:lnTo>
                  <a:pt x="6319853" y="271078"/>
                </a:lnTo>
                <a:lnTo>
                  <a:pt x="6330019" y="255980"/>
                </a:lnTo>
                <a:lnTo>
                  <a:pt x="6333744" y="237490"/>
                </a:lnTo>
                <a:lnTo>
                  <a:pt x="6333744" y="47498"/>
                </a:lnTo>
                <a:lnTo>
                  <a:pt x="6330019" y="29007"/>
                </a:lnTo>
                <a:lnTo>
                  <a:pt x="6319853" y="13909"/>
                </a:lnTo>
                <a:lnTo>
                  <a:pt x="6304758" y="3731"/>
                </a:lnTo>
                <a:lnTo>
                  <a:pt x="6286246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42414" y="4352645"/>
            <a:ext cx="6058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cs typeface="Calibri"/>
              </a:rPr>
              <a:t>A </a:t>
            </a:r>
            <a:r>
              <a:rPr sz="1200" spc="-5" dirty="0">
                <a:solidFill>
                  <a:srgbClr val="FFFFFF"/>
                </a:solidFill>
                <a:cs typeface="Calibri"/>
              </a:rPr>
              <a:t>doctor experimented </a:t>
            </a:r>
            <a:r>
              <a:rPr sz="1200" dirty="0">
                <a:solidFill>
                  <a:srgbClr val="FFFFFF"/>
                </a:solidFill>
                <a:cs typeface="Calibri"/>
              </a:rPr>
              <a:t>upon a </a:t>
            </a:r>
            <a:r>
              <a:rPr sz="1200" spc="-5" dirty="0">
                <a:solidFill>
                  <a:srgbClr val="FFFFFF"/>
                </a:solidFill>
                <a:cs typeface="Calibri"/>
              </a:rPr>
              <a:t>sample </a:t>
            </a:r>
            <a:r>
              <a:rPr sz="1200" dirty="0">
                <a:solidFill>
                  <a:srgbClr val="FFFFFF"/>
                </a:solidFill>
                <a:cs typeface="Calibri"/>
              </a:rPr>
              <a:t>under his </a:t>
            </a:r>
            <a:r>
              <a:rPr sz="1200" spc="-10" dirty="0">
                <a:solidFill>
                  <a:srgbClr val="FFFFFF"/>
                </a:solidFill>
                <a:cs typeface="Calibri"/>
              </a:rPr>
              <a:t>controlled </a:t>
            </a:r>
            <a:r>
              <a:rPr sz="1200" spc="-5" dirty="0">
                <a:solidFill>
                  <a:srgbClr val="FFFFFF"/>
                </a:solidFill>
                <a:cs typeface="Calibri"/>
              </a:rPr>
              <a:t>group, </a:t>
            </a:r>
            <a:r>
              <a:rPr sz="1200" dirty="0">
                <a:solidFill>
                  <a:srgbClr val="FFFFFF"/>
                </a:solidFill>
                <a:cs typeface="Calibri"/>
              </a:rPr>
              <a:t>the </a:t>
            </a:r>
            <a:r>
              <a:rPr sz="1200" spc="-5" dirty="0">
                <a:solidFill>
                  <a:srgbClr val="FFFFFF"/>
                </a:solidFill>
                <a:cs typeface="Calibri"/>
              </a:rPr>
              <a:t>results are </a:t>
            </a:r>
            <a:r>
              <a:rPr sz="1200" dirty="0">
                <a:solidFill>
                  <a:srgbClr val="FFFFFF"/>
                </a:solidFill>
                <a:cs typeface="Calibri"/>
              </a:rPr>
              <a:t>as </a:t>
            </a:r>
            <a:r>
              <a:rPr sz="1200" spc="-5" dirty="0">
                <a:solidFill>
                  <a:srgbClr val="FFFFFF"/>
                </a:solidFill>
                <a:cs typeface="Calibri"/>
              </a:rPr>
              <a:t>shown</a:t>
            </a:r>
            <a:r>
              <a:rPr sz="1200" spc="-95" dirty="0">
                <a:solidFill>
                  <a:srgbClr val="FFFFFF"/>
                </a:solidFill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cs typeface="Calibri"/>
              </a:rPr>
              <a:t>below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7385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58774"/>
            <a:ext cx="8210550" cy="0"/>
          </a:xfrm>
          <a:custGeom>
            <a:avLst/>
            <a:gdLst/>
            <a:ahLst/>
            <a:cxnLst/>
            <a:rect l="l" t="t" r="r" b="b"/>
            <a:pathLst>
              <a:path w="8210550">
                <a:moveTo>
                  <a:pt x="0" y="0"/>
                </a:moveTo>
                <a:lnTo>
                  <a:pt x="8210550" y="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9495" y="1563624"/>
            <a:ext cx="8065008" cy="2395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81471" y="1638300"/>
            <a:ext cx="155575" cy="256540"/>
          </a:xfrm>
          <a:custGeom>
            <a:avLst/>
            <a:gdLst/>
            <a:ahLst/>
            <a:cxnLst/>
            <a:rect l="l" t="t" r="r" b="b"/>
            <a:pathLst>
              <a:path w="155575" h="256539">
                <a:moveTo>
                  <a:pt x="0" y="0"/>
                </a:moveTo>
                <a:lnTo>
                  <a:pt x="1015" y="1015"/>
                </a:lnTo>
                <a:lnTo>
                  <a:pt x="78231" y="128524"/>
                </a:lnTo>
                <a:lnTo>
                  <a:pt x="1015" y="256031"/>
                </a:lnTo>
                <a:lnTo>
                  <a:pt x="2412" y="256031"/>
                </a:lnTo>
                <a:lnTo>
                  <a:pt x="155448" y="128524"/>
                </a:lnTo>
                <a:lnTo>
                  <a:pt x="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221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Course</a:t>
            </a:r>
            <a:r>
              <a:rPr sz="2800" spc="-35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Outline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749300" y="1656333"/>
            <a:ext cx="17633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Understanding the</a:t>
            </a:r>
            <a:r>
              <a:rPr sz="1400" spc="1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Data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159" y="2659456"/>
            <a:ext cx="17183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cs typeface="Calibri"/>
              </a:rPr>
              <a:t>Probability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and </a:t>
            </a:r>
            <a:r>
              <a:rPr sz="1400" dirty="0">
                <a:solidFill>
                  <a:srgbClr val="FFFFFF"/>
                </a:solidFill>
                <a:cs typeface="Calibri"/>
              </a:rPr>
              <a:t>its</a:t>
            </a:r>
            <a:r>
              <a:rPr sz="1400" spc="-5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cs typeface="Calibri"/>
              </a:rPr>
              <a:t>Uses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3528" y="3647643"/>
            <a:ext cx="14535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Statistical</a:t>
            </a:r>
            <a:r>
              <a:rPr sz="1400" spc="-3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Inference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01636" y="1656333"/>
            <a:ext cx="12122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Testing the</a:t>
            </a:r>
            <a:r>
              <a:rPr sz="1400" spc="-4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Data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41260" y="2659456"/>
            <a:ext cx="11341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Data</a:t>
            </a:r>
            <a:r>
              <a:rPr sz="1400" spc="-4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Clustering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6979" y="3647643"/>
            <a:ext cx="15881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cs typeface="Calibri"/>
              </a:rPr>
              <a:t>Regression</a:t>
            </a:r>
            <a:r>
              <a:rPr sz="1400" spc="-5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cs typeface="Calibri"/>
              </a:rPr>
              <a:t>Modelling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86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1096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T</a:t>
            </a:r>
            <a:r>
              <a:rPr sz="2800" spc="-6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Score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1414272" y="1095755"/>
            <a:ext cx="6096000" cy="1420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75994" y="1137666"/>
            <a:ext cx="5977255" cy="1301750"/>
          </a:xfrm>
          <a:custGeom>
            <a:avLst/>
            <a:gdLst/>
            <a:ahLst/>
            <a:cxnLst/>
            <a:rect l="l" t="t" r="r" b="b"/>
            <a:pathLst>
              <a:path w="5977255" h="1301750">
                <a:moveTo>
                  <a:pt x="5977128" y="0"/>
                </a:moveTo>
                <a:lnTo>
                  <a:pt x="216916" y="0"/>
                </a:lnTo>
                <a:lnTo>
                  <a:pt x="167191" y="5730"/>
                </a:lnTo>
                <a:lnTo>
                  <a:pt x="121538" y="22054"/>
                </a:lnTo>
                <a:lnTo>
                  <a:pt x="81262" y="47666"/>
                </a:lnTo>
                <a:lnTo>
                  <a:pt x="47666" y="81262"/>
                </a:lnTo>
                <a:lnTo>
                  <a:pt x="22054" y="121538"/>
                </a:lnTo>
                <a:lnTo>
                  <a:pt x="5730" y="167191"/>
                </a:lnTo>
                <a:lnTo>
                  <a:pt x="0" y="216916"/>
                </a:lnTo>
                <a:lnTo>
                  <a:pt x="0" y="1301496"/>
                </a:lnTo>
                <a:lnTo>
                  <a:pt x="5760211" y="1301496"/>
                </a:lnTo>
                <a:lnTo>
                  <a:pt x="5809936" y="1295765"/>
                </a:lnTo>
                <a:lnTo>
                  <a:pt x="5855589" y="1279441"/>
                </a:lnTo>
                <a:lnTo>
                  <a:pt x="5895865" y="1253829"/>
                </a:lnTo>
                <a:lnTo>
                  <a:pt x="5929461" y="1220233"/>
                </a:lnTo>
                <a:lnTo>
                  <a:pt x="5955073" y="1179957"/>
                </a:lnTo>
                <a:lnTo>
                  <a:pt x="5971397" y="1134304"/>
                </a:lnTo>
                <a:lnTo>
                  <a:pt x="5977128" y="1084580"/>
                </a:lnTo>
                <a:lnTo>
                  <a:pt x="5977128" y="0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75994" y="1137666"/>
            <a:ext cx="5977255" cy="1301750"/>
          </a:xfrm>
          <a:custGeom>
            <a:avLst/>
            <a:gdLst/>
            <a:ahLst/>
            <a:cxnLst/>
            <a:rect l="l" t="t" r="r" b="b"/>
            <a:pathLst>
              <a:path w="5977255" h="1301750">
                <a:moveTo>
                  <a:pt x="216916" y="0"/>
                </a:moveTo>
                <a:lnTo>
                  <a:pt x="5977128" y="0"/>
                </a:lnTo>
                <a:lnTo>
                  <a:pt x="5977128" y="1084580"/>
                </a:lnTo>
                <a:lnTo>
                  <a:pt x="5971397" y="1134304"/>
                </a:lnTo>
                <a:lnTo>
                  <a:pt x="5955073" y="1179957"/>
                </a:lnTo>
                <a:lnTo>
                  <a:pt x="5929461" y="1220233"/>
                </a:lnTo>
                <a:lnTo>
                  <a:pt x="5895865" y="1253829"/>
                </a:lnTo>
                <a:lnTo>
                  <a:pt x="5855589" y="1279441"/>
                </a:lnTo>
                <a:lnTo>
                  <a:pt x="5809936" y="1295765"/>
                </a:lnTo>
                <a:lnTo>
                  <a:pt x="5760211" y="1301496"/>
                </a:lnTo>
                <a:lnTo>
                  <a:pt x="0" y="1301496"/>
                </a:lnTo>
                <a:lnTo>
                  <a:pt x="0" y="216916"/>
                </a:lnTo>
                <a:lnTo>
                  <a:pt x="5730" y="167191"/>
                </a:lnTo>
                <a:lnTo>
                  <a:pt x="22054" y="121538"/>
                </a:lnTo>
                <a:lnTo>
                  <a:pt x="47666" y="81262"/>
                </a:lnTo>
                <a:lnTo>
                  <a:pt x="81262" y="47666"/>
                </a:lnTo>
                <a:lnTo>
                  <a:pt x="121538" y="22054"/>
                </a:lnTo>
                <a:lnTo>
                  <a:pt x="167191" y="5730"/>
                </a:lnTo>
                <a:lnTo>
                  <a:pt x="216916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18233" y="1336294"/>
            <a:ext cx="542671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spcBef>
                <a:spcPts val="10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The </a:t>
            </a:r>
            <a:r>
              <a:rPr sz="1400" dirty="0">
                <a:solidFill>
                  <a:srgbClr val="FFFFFF"/>
                </a:solidFill>
                <a:cs typeface="Calibri"/>
              </a:rPr>
              <a:t>t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score </a:t>
            </a:r>
            <a:r>
              <a:rPr sz="1400" dirty="0">
                <a:solidFill>
                  <a:srgbClr val="FFFFFF"/>
                </a:solidFill>
                <a:cs typeface="Calibri"/>
              </a:rPr>
              <a:t>is a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ration between the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difference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between two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groups</a:t>
            </a:r>
            <a:r>
              <a:rPr sz="1400" spc="4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and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99085"/>
            <a:r>
              <a:rPr sz="1400" spc="-10" dirty="0">
                <a:solidFill>
                  <a:srgbClr val="FFFFFF"/>
                </a:solidFill>
                <a:cs typeface="Calibri"/>
              </a:rPr>
              <a:t>difference </a:t>
            </a:r>
            <a:r>
              <a:rPr sz="1400" dirty="0">
                <a:solidFill>
                  <a:srgbClr val="FFFFFF"/>
                </a:solidFill>
                <a:cs typeface="Calibri"/>
              </a:rPr>
              <a:t>within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two</a:t>
            </a:r>
            <a:r>
              <a:rPr sz="1400" spc="-1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groups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99085" indent="-286385"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cs typeface="Calibri"/>
              </a:rPr>
              <a:t>A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Large t-score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tells you that the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groups are</a:t>
            </a:r>
            <a:r>
              <a:rPr sz="1400" spc="3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different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99085" indent="-286385"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Small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t-score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tells you that the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groups are</a:t>
            </a:r>
            <a:r>
              <a:rPr sz="1400" spc="3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cs typeface="Calibri"/>
              </a:rPr>
              <a:t>similar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94403" y="3022104"/>
            <a:ext cx="1205471" cy="664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62400" y="2846844"/>
            <a:ext cx="1581912" cy="1563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20311" y="3048000"/>
            <a:ext cx="1103630" cy="562610"/>
          </a:xfrm>
          <a:custGeom>
            <a:avLst/>
            <a:gdLst/>
            <a:ahLst/>
            <a:cxnLst/>
            <a:rect l="l" t="t" r="r" b="b"/>
            <a:pathLst>
              <a:path w="1103629" h="562610">
                <a:moveTo>
                  <a:pt x="0" y="562356"/>
                </a:moveTo>
                <a:lnTo>
                  <a:pt x="1103376" y="562356"/>
                </a:lnTo>
                <a:lnTo>
                  <a:pt x="1103376" y="0"/>
                </a:lnTo>
                <a:lnTo>
                  <a:pt x="0" y="0"/>
                </a:lnTo>
                <a:lnTo>
                  <a:pt x="0" y="562356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51984" y="3334130"/>
            <a:ext cx="634365" cy="0"/>
          </a:xfrm>
          <a:custGeom>
            <a:avLst/>
            <a:gdLst/>
            <a:ahLst/>
            <a:cxnLst/>
            <a:rect l="l" t="t" r="r" b="b"/>
            <a:pathLst>
              <a:path w="634364">
                <a:moveTo>
                  <a:pt x="0" y="0"/>
                </a:moveTo>
                <a:lnTo>
                  <a:pt x="633984" y="0"/>
                </a:lnTo>
              </a:path>
            </a:pathLst>
          </a:custGeom>
          <a:ln w="15239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48529" y="3385820"/>
            <a:ext cx="282575" cy="220345"/>
          </a:xfrm>
          <a:custGeom>
            <a:avLst/>
            <a:gdLst/>
            <a:ahLst/>
            <a:cxnLst/>
            <a:rect l="l" t="t" r="r" b="b"/>
            <a:pathLst>
              <a:path w="282575" h="220345">
                <a:moveTo>
                  <a:pt x="44196" y="120649"/>
                </a:moveTo>
                <a:lnTo>
                  <a:pt x="22352" y="120649"/>
                </a:lnTo>
                <a:lnTo>
                  <a:pt x="68453" y="219963"/>
                </a:lnTo>
                <a:lnTo>
                  <a:pt x="79375" y="219963"/>
                </a:lnTo>
                <a:lnTo>
                  <a:pt x="87999" y="190499"/>
                </a:lnTo>
                <a:lnTo>
                  <a:pt x="75946" y="190499"/>
                </a:lnTo>
                <a:lnTo>
                  <a:pt x="44196" y="120649"/>
                </a:lnTo>
                <a:close/>
              </a:path>
              <a:path w="282575" h="220345">
                <a:moveTo>
                  <a:pt x="159639" y="0"/>
                </a:moveTo>
                <a:lnTo>
                  <a:pt x="131064" y="0"/>
                </a:lnTo>
                <a:lnTo>
                  <a:pt x="75946" y="190499"/>
                </a:lnTo>
                <a:lnTo>
                  <a:pt x="87999" y="190499"/>
                </a:lnTo>
                <a:lnTo>
                  <a:pt x="139446" y="14731"/>
                </a:lnTo>
                <a:lnTo>
                  <a:pt x="282575" y="14731"/>
                </a:lnTo>
                <a:lnTo>
                  <a:pt x="282575" y="126"/>
                </a:lnTo>
                <a:lnTo>
                  <a:pt x="159639" y="126"/>
                </a:lnTo>
                <a:lnTo>
                  <a:pt x="159639" y="0"/>
                </a:lnTo>
                <a:close/>
              </a:path>
              <a:path w="282575" h="220345">
                <a:moveTo>
                  <a:pt x="36575" y="103885"/>
                </a:moveTo>
                <a:lnTo>
                  <a:pt x="0" y="120649"/>
                </a:lnTo>
                <a:lnTo>
                  <a:pt x="3429" y="129031"/>
                </a:lnTo>
                <a:lnTo>
                  <a:pt x="22352" y="120649"/>
                </a:lnTo>
                <a:lnTo>
                  <a:pt x="44196" y="120649"/>
                </a:lnTo>
                <a:lnTo>
                  <a:pt x="36575" y="103885"/>
                </a:lnTo>
                <a:close/>
              </a:path>
              <a:path w="282575" h="220345">
                <a:moveTo>
                  <a:pt x="282575" y="14731"/>
                </a:moveTo>
                <a:lnTo>
                  <a:pt x="146939" y="14731"/>
                </a:lnTo>
                <a:lnTo>
                  <a:pt x="146939" y="15366"/>
                </a:lnTo>
                <a:lnTo>
                  <a:pt x="282575" y="15366"/>
                </a:lnTo>
                <a:lnTo>
                  <a:pt x="282575" y="14731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20311" y="2985642"/>
            <a:ext cx="1103630" cy="638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434">
              <a:lnSpc>
                <a:spcPts val="1764"/>
              </a:lnSpc>
              <a:spcBef>
                <a:spcPts val="100"/>
              </a:spcBef>
            </a:pPr>
            <a:r>
              <a:rPr spc="-30" dirty="0">
                <a:solidFill>
                  <a:srgbClr val="5F5F5F"/>
                </a:solidFill>
                <a:latin typeface="Cambria Math"/>
                <a:cs typeface="Cambria Math"/>
              </a:rPr>
              <a:t>𝑥ҧ </a:t>
            </a: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−</a:t>
            </a:r>
            <a:r>
              <a:rPr spc="65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spc="-535" dirty="0">
                <a:solidFill>
                  <a:srgbClr val="5F5F5F"/>
                </a:solidFill>
                <a:latin typeface="Cambria Math"/>
                <a:cs typeface="Cambria Math"/>
              </a:rPr>
              <a:t>𝜇</a:t>
            </a:r>
            <a:r>
              <a:rPr sz="1950" spc="-802" baseline="-14957" dirty="0">
                <a:solidFill>
                  <a:srgbClr val="5F5F5F"/>
                </a:solidFill>
                <a:latin typeface="Cambria Math"/>
                <a:cs typeface="Cambria Math"/>
              </a:rPr>
              <a:t>0</a:t>
            </a:r>
            <a:endParaRPr sz="1950" baseline="-14957">
              <a:solidFill>
                <a:prstClr val="black"/>
              </a:solidFill>
              <a:latin typeface="Cambria Math"/>
              <a:cs typeface="Cambria Math"/>
            </a:endParaRPr>
          </a:p>
          <a:p>
            <a:pPr marL="37465">
              <a:lnSpc>
                <a:spcPts val="1330"/>
              </a:lnSpc>
            </a:pP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𝑡</a:t>
            </a:r>
            <a:r>
              <a:rPr spc="140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=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  <a:p>
            <a:pPr marL="487045">
              <a:lnSpc>
                <a:spcPts val="1730"/>
              </a:lnSpc>
              <a:tabLst>
                <a:tab pos="875665" algn="l"/>
              </a:tabLst>
            </a:pPr>
            <a:r>
              <a:rPr spc="-15" dirty="0">
                <a:solidFill>
                  <a:srgbClr val="5F5F5F"/>
                </a:solidFill>
                <a:latin typeface="Cambria Math"/>
                <a:cs typeface="Cambria Math"/>
              </a:rPr>
              <a:t>𝑠</a:t>
            </a:r>
            <a:r>
              <a:rPr sz="2700" spc="-22" baseline="1543" dirty="0">
                <a:solidFill>
                  <a:srgbClr val="5F5F5F"/>
                </a:solidFill>
                <a:latin typeface="Cambria Math"/>
                <a:cs typeface="Cambria Math"/>
              </a:rPr>
              <a:t>Τ	</a:t>
            </a: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𝑛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805414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47800" y="2114550"/>
            <a:ext cx="61518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2060"/>
                </a:solidFill>
              </a:rPr>
              <a:t>Let’s Understand the Concept</a:t>
            </a:r>
            <a:r>
              <a:rPr spc="-90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of</a:t>
            </a:r>
          </a:p>
          <a:p>
            <a:pPr algn="ctr">
              <a:lnSpc>
                <a:spcPct val="100000"/>
              </a:lnSpc>
            </a:pPr>
            <a:r>
              <a:rPr spc="-5" dirty="0">
                <a:solidFill>
                  <a:srgbClr val="002060"/>
                </a:solidFill>
              </a:rPr>
              <a:t>Degree </a:t>
            </a:r>
            <a:r>
              <a:rPr dirty="0">
                <a:solidFill>
                  <a:srgbClr val="002060"/>
                </a:solidFill>
              </a:rPr>
              <a:t>of</a:t>
            </a:r>
            <a:r>
              <a:rPr spc="-15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Freedom</a:t>
            </a:r>
          </a:p>
        </p:txBody>
      </p:sp>
    </p:spTree>
    <p:extLst>
      <p:ext uri="{BB962C8B-B14F-4D97-AF65-F5344CB8AC3E}">
        <p14:creationId xmlns:p14="http://schemas.microsoft.com/office/powerpoint/2010/main" val="3222279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864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Degree </a:t>
            </a:r>
            <a:r>
              <a:rPr sz="2800" spc="-5" dirty="0">
                <a:solidFill>
                  <a:srgbClr val="095A82"/>
                </a:solidFill>
              </a:rPr>
              <a:t>of</a:t>
            </a:r>
            <a:r>
              <a:rPr sz="2800" spc="-1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Freedom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19100" y="967714"/>
            <a:ext cx="4154424" cy="786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9787" y="947915"/>
            <a:ext cx="3854196" cy="880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6344" y="995172"/>
            <a:ext cx="4064635" cy="696595"/>
          </a:xfrm>
          <a:prstGeom prst="rect">
            <a:avLst/>
          </a:prstGeom>
          <a:solidFill>
            <a:srgbClr val="F1F1F1"/>
          </a:solidFill>
          <a:ln w="9144">
            <a:solidFill>
              <a:srgbClr val="ABBEC4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304800" marR="266065" indent="-32384" algn="just">
              <a:spcBef>
                <a:spcPts val="135"/>
              </a:spcBef>
            </a:pPr>
            <a:r>
              <a:rPr sz="1400" spc="-40" dirty="0">
                <a:solidFill>
                  <a:srgbClr val="095A82"/>
                </a:solidFill>
                <a:cs typeface="Calibri"/>
              </a:rPr>
              <a:t>You 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have </a:t>
            </a:r>
            <a:r>
              <a:rPr sz="1400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data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set </a:t>
            </a:r>
            <a:r>
              <a:rPr sz="1400" dirty="0">
                <a:solidFill>
                  <a:srgbClr val="095A82"/>
                </a:solidFill>
                <a:cs typeface="Calibri"/>
              </a:rPr>
              <a:t>with 10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values. If you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are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not  estimating anything, each value can </a:t>
            </a:r>
            <a:r>
              <a:rPr sz="1400" spc="-20" dirty="0">
                <a:solidFill>
                  <a:srgbClr val="095A82"/>
                </a:solidFill>
                <a:cs typeface="Calibri"/>
              </a:rPr>
              <a:t>take </a:t>
            </a:r>
            <a:r>
              <a:rPr sz="1400" dirty="0">
                <a:solidFill>
                  <a:srgbClr val="095A82"/>
                </a:solidFill>
                <a:cs typeface="Calibri"/>
              </a:rPr>
              <a:t>on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any  </a:t>
            </a:r>
            <a:r>
              <a:rPr sz="1400" spc="-25" dirty="0">
                <a:solidFill>
                  <a:srgbClr val="095A82"/>
                </a:solidFill>
                <a:cs typeface="Calibri"/>
              </a:rPr>
              <a:t>number.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Each value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completely free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to</a:t>
            </a:r>
            <a:r>
              <a:rPr sz="1400" spc="5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dirty="0">
                <a:solidFill>
                  <a:srgbClr val="095A82"/>
                </a:solidFill>
                <a:cs typeface="Calibri"/>
              </a:rPr>
              <a:t>vary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58996" y="2186914"/>
            <a:ext cx="4561332" cy="932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83379" y="2240267"/>
            <a:ext cx="4552187" cy="880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06240" y="2214372"/>
            <a:ext cx="4471670" cy="843280"/>
          </a:xfrm>
          <a:prstGeom prst="rect">
            <a:avLst/>
          </a:prstGeom>
          <a:solidFill>
            <a:srgbClr val="F1F1F1"/>
          </a:solidFill>
          <a:ln w="9144">
            <a:solidFill>
              <a:srgbClr val="ABBEC4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127000" marR="120014" algn="ctr">
              <a:spcBef>
                <a:spcPts val="710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By definition </a:t>
            </a:r>
            <a:r>
              <a:rPr sz="1400" dirty="0">
                <a:solidFill>
                  <a:srgbClr val="095A82"/>
                </a:solidFill>
                <a:cs typeface="Calibri"/>
              </a:rPr>
              <a:t>of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mean, the </a:t>
            </a:r>
            <a:r>
              <a:rPr sz="1400" dirty="0">
                <a:solidFill>
                  <a:srgbClr val="095A82"/>
                </a:solidFill>
                <a:cs typeface="Calibri"/>
              </a:rPr>
              <a:t>sum of all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values </a:t>
            </a:r>
            <a:r>
              <a:rPr sz="1400" dirty="0">
                <a:solidFill>
                  <a:srgbClr val="095A82"/>
                </a:solidFill>
                <a:cs typeface="Calibri"/>
              </a:rPr>
              <a:t>in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data  must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equal </a:t>
            </a:r>
            <a:r>
              <a:rPr sz="1400" i="1" dirty="0">
                <a:solidFill>
                  <a:srgbClr val="095A82"/>
                </a:solidFill>
                <a:cs typeface="Calibri"/>
              </a:rPr>
              <a:t>n </a:t>
            </a:r>
            <a:r>
              <a:rPr sz="1400" dirty="0">
                <a:solidFill>
                  <a:srgbClr val="095A82"/>
                </a:solidFill>
                <a:cs typeface="Calibri"/>
              </a:rPr>
              <a:t>*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mean, where </a:t>
            </a:r>
            <a:r>
              <a:rPr sz="1400" i="1" dirty="0">
                <a:solidFill>
                  <a:srgbClr val="095A82"/>
                </a:solidFill>
                <a:cs typeface="Calibri"/>
              </a:rPr>
              <a:t>n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number of values </a:t>
            </a:r>
            <a:r>
              <a:rPr sz="1400" dirty="0">
                <a:solidFill>
                  <a:srgbClr val="095A82"/>
                </a:solidFill>
                <a:cs typeface="Calibri"/>
              </a:rPr>
              <a:t>in 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data</a:t>
            </a:r>
            <a:r>
              <a:rPr sz="1400" spc="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set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4527" y="3552431"/>
            <a:ext cx="5007864" cy="10180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8244" y="3540252"/>
            <a:ext cx="5018532" cy="10942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1772" y="3579876"/>
            <a:ext cx="4918075" cy="928369"/>
          </a:xfrm>
          <a:prstGeom prst="rect">
            <a:avLst/>
          </a:prstGeom>
          <a:solidFill>
            <a:srgbClr val="F1F1F1"/>
          </a:solidFill>
          <a:ln w="9144">
            <a:solidFill>
              <a:srgbClr val="ABBEC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algn="ctr">
              <a:spcBef>
                <a:spcPts val="210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So </a:t>
            </a:r>
            <a:r>
              <a:rPr sz="1400" dirty="0">
                <a:solidFill>
                  <a:srgbClr val="095A82"/>
                </a:solidFill>
                <a:cs typeface="Calibri"/>
              </a:rPr>
              <a:t>if a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data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set has 10 values, the </a:t>
            </a:r>
            <a:r>
              <a:rPr sz="1400" dirty="0">
                <a:solidFill>
                  <a:srgbClr val="095A82"/>
                </a:solidFill>
                <a:cs typeface="Calibri"/>
              </a:rPr>
              <a:t>sum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of the</a:t>
            </a:r>
            <a:r>
              <a:rPr sz="1400" spc="1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dirty="0">
                <a:solidFill>
                  <a:srgbClr val="095A82"/>
                </a:solidFill>
                <a:cs typeface="Calibri"/>
              </a:rPr>
              <a:t>10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algn="ctr"/>
            <a:r>
              <a:rPr sz="1400" spc="-5" dirty="0">
                <a:solidFill>
                  <a:srgbClr val="095A82"/>
                </a:solidFill>
                <a:cs typeface="Calibri"/>
              </a:rPr>
              <a:t>values </a:t>
            </a:r>
            <a:r>
              <a:rPr sz="1400" i="1" spc="-5" dirty="0">
                <a:solidFill>
                  <a:srgbClr val="095A82"/>
                </a:solidFill>
                <a:cs typeface="Calibri"/>
              </a:rPr>
              <a:t>must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equal the mean </a:t>
            </a:r>
            <a:r>
              <a:rPr sz="1400" dirty="0">
                <a:solidFill>
                  <a:srgbClr val="095A82"/>
                </a:solidFill>
                <a:cs typeface="Calibri"/>
              </a:rPr>
              <a:t>x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10. If the mean of the </a:t>
            </a:r>
            <a:r>
              <a:rPr sz="1400" dirty="0">
                <a:solidFill>
                  <a:srgbClr val="095A82"/>
                </a:solidFill>
                <a:cs typeface="Calibri"/>
              </a:rPr>
              <a:t>10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values</a:t>
            </a:r>
            <a:r>
              <a:rPr sz="1400" spc="10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dirty="0">
                <a:solidFill>
                  <a:srgbClr val="095A82"/>
                </a:solidFill>
                <a:cs typeface="Calibri"/>
              </a:rPr>
              <a:t>is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algn="ctr"/>
            <a:r>
              <a:rPr sz="1400" dirty="0">
                <a:solidFill>
                  <a:srgbClr val="095A82"/>
                </a:solidFill>
                <a:cs typeface="Calibri"/>
              </a:rPr>
              <a:t>3.5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(you could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pick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any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number), this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constraint requires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that</a:t>
            </a:r>
            <a:r>
              <a:rPr sz="1400" spc="12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algn="ctr"/>
            <a:r>
              <a:rPr sz="1400" dirty="0">
                <a:solidFill>
                  <a:srgbClr val="095A82"/>
                </a:solidFill>
                <a:cs typeface="Calibri"/>
              </a:rPr>
              <a:t>sum of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10 values must equal 10 </a:t>
            </a:r>
            <a:r>
              <a:rPr sz="1400" dirty="0">
                <a:solidFill>
                  <a:srgbClr val="095A82"/>
                </a:solidFill>
                <a:cs typeface="Calibri"/>
              </a:rPr>
              <a:t>x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3.5 </a:t>
            </a:r>
            <a:r>
              <a:rPr sz="1400" dirty="0">
                <a:solidFill>
                  <a:srgbClr val="095A82"/>
                </a:solidFill>
                <a:cs typeface="Calibri"/>
              </a:rPr>
              <a:t>=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 35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025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864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Degree </a:t>
            </a:r>
            <a:r>
              <a:rPr sz="2800" spc="-5" dirty="0">
                <a:solidFill>
                  <a:srgbClr val="095A82"/>
                </a:solidFill>
              </a:rPr>
              <a:t>of</a:t>
            </a:r>
            <a:r>
              <a:rPr sz="2800" spc="-1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Freedom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563880" y="1028687"/>
            <a:ext cx="8066532" cy="999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5508" y="1103388"/>
            <a:ext cx="7956804" cy="902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4359" y="1059180"/>
            <a:ext cx="7955280" cy="888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4359" y="1059180"/>
            <a:ext cx="7955280" cy="889000"/>
          </a:xfrm>
          <a:custGeom>
            <a:avLst/>
            <a:gdLst/>
            <a:ahLst/>
            <a:cxnLst/>
            <a:rect l="l" t="t" r="r" b="b"/>
            <a:pathLst>
              <a:path w="7955280" h="889000">
                <a:moveTo>
                  <a:pt x="148082" y="0"/>
                </a:moveTo>
                <a:lnTo>
                  <a:pt x="7955280" y="0"/>
                </a:lnTo>
                <a:lnTo>
                  <a:pt x="7955280" y="740410"/>
                </a:lnTo>
                <a:lnTo>
                  <a:pt x="7947731" y="787217"/>
                </a:lnTo>
                <a:lnTo>
                  <a:pt x="7926710" y="827867"/>
                </a:lnTo>
                <a:lnTo>
                  <a:pt x="7894655" y="859922"/>
                </a:lnTo>
                <a:lnTo>
                  <a:pt x="7854005" y="880943"/>
                </a:lnTo>
                <a:lnTo>
                  <a:pt x="7807198" y="888492"/>
                </a:lnTo>
                <a:lnTo>
                  <a:pt x="0" y="888492"/>
                </a:lnTo>
                <a:lnTo>
                  <a:pt x="0" y="148082"/>
                </a:lnTo>
                <a:lnTo>
                  <a:pt x="7548" y="101274"/>
                </a:lnTo>
                <a:lnTo>
                  <a:pt x="28569" y="60624"/>
                </a:lnTo>
                <a:lnTo>
                  <a:pt x="60624" y="28569"/>
                </a:lnTo>
                <a:lnTo>
                  <a:pt x="101274" y="7548"/>
                </a:lnTo>
                <a:lnTo>
                  <a:pt x="148082" y="0"/>
                </a:lnTo>
                <a:close/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6615" y="1159256"/>
            <a:ext cx="762762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cs typeface="Calibri"/>
              </a:rPr>
              <a:t>With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that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constraint,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the first value </a:t>
            </a:r>
            <a:r>
              <a:rPr sz="1400" dirty="0">
                <a:solidFill>
                  <a:srgbClr val="FFFFFF"/>
                </a:solidFill>
                <a:cs typeface="Calibri"/>
              </a:rPr>
              <a:t>in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the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data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set </a:t>
            </a:r>
            <a:r>
              <a:rPr sz="1400" dirty="0">
                <a:solidFill>
                  <a:srgbClr val="FFFFFF"/>
                </a:solidFill>
                <a:cs typeface="Calibri"/>
              </a:rPr>
              <a:t>is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free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to </a:t>
            </a:r>
            <a:r>
              <a:rPr sz="1400" spc="-25" dirty="0">
                <a:solidFill>
                  <a:srgbClr val="FFFFFF"/>
                </a:solidFill>
                <a:cs typeface="Calibri"/>
              </a:rPr>
              <a:t>vary.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Whatever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value </a:t>
            </a:r>
            <a:r>
              <a:rPr sz="1400" dirty="0">
                <a:solidFill>
                  <a:srgbClr val="FFFFFF"/>
                </a:solidFill>
                <a:cs typeface="Calibri"/>
              </a:rPr>
              <a:t>it is, </a:t>
            </a:r>
            <a:r>
              <a:rPr sz="1400" spc="-15" dirty="0">
                <a:solidFill>
                  <a:srgbClr val="FFFFFF"/>
                </a:solidFill>
                <a:cs typeface="Calibri"/>
              </a:rPr>
              <a:t>it’s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still possible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for 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the </a:t>
            </a:r>
            <a:r>
              <a:rPr sz="1400" dirty="0">
                <a:solidFill>
                  <a:srgbClr val="FFFFFF"/>
                </a:solidFill>
                <a:cs typeface="Calibri"/>
              </a:rPr>
              <a:t>sum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of </a:t>
            </a:r>
            <a:r>
              <a:rPr sz="1400" dirty="0">
                <a:solidFill>
                  <a:srgbClr val="FFFFFF"/>
                </a:solidFill>
                <a:cs typeface="Calibri"/>
              </a:rPr>
              <a:t>all 10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numbers to </a:t>
            </a:r>
            <a:r>
              <a:rPr sz="1400" spc="-15" dirty="0">
                <a:solidFill>
                  <a:srgbClr val="FFFFFF"/>
                </a:solidFill>
                <a:cs typeface="Calibri"/>
              </a:rPr>
              <a:t>have </a:t>
            </a:r>
            <a:r>
              <a:rPr sz="1400" dirty="0">
                <a:solidFill>
                  <a:srgbClr val="FFFFFF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value of 35. The second value </a:t>
            </a:r>
            <a:r>
              <a:rPr sz="1400" dirty="0">
                <a:solidFill>
                  <a:srgbClr val="FFFFFF"/>
                </a:solidFill>
                <a:cs typeface="Calibri"/>
              </a:rPr>
              <a:t>is also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free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to </a:t>
            </a:r>
            <a:r>
              <a:rPr sz="1400" spc="-25" dirty="0">
                <a:solidFill>
                  <a:srgbClr val="FFFFFF"/>
                </a:solidFill>
                <a:cs typeface="Calibri"/>
              </a:rPr>
              <a:t>vary,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because whatever 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value you choose, </a:t>
            </a:r>
            <a:r>
              <a:rPr sz="1400" dirty="0">
                <a:solidFill>
                  <a:srgbClr val="FFFFFF"/>
                </a:solidFill>
                <a:cs typeface="Calibri"/>
              </a:rPr>
              <a:t>it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still </a:t>
            </a:r>
            <a:r>
              <a:rPr sz="1400" dirty="0">
                <a:solidFill>
                  <a:srgbClr val="FFFFFF"/>
                </a:solidFill>
                <a:cs typeface="Calibri"/>
              </a:rPr>
              <a:t>allows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for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the possibility that the </a:t>
            </a:r>
            <a:r>
              <a:rPr sz="1400" dirty="0">
                <a:solidFill>
                  <a:srgbClr val="FFFFFF"/>
                </a:solidFill>
                <a:cs typeface="Calibri"/>
              </a:rPr>
              <a:t>sum of all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the values </a:t>
            </a:r>
            <a:r>
              <a:rPr sz="1400" dirty="0">
                <a:solidFill>
                  <a:srgbClr val="FFFFFF"/>
                </a:solidFill>
                <a:cs typeface="Calibri"/>
              </a:rPr>
              <a:t>is</a:t>
            </a:r>
            <a:r>
              <a:rPr sz="1400" spc="1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35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4340" y="2606052"/>
            <a:ext cx="3875532" cy="1638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5195" y="2659379"/>
            <a:ext cx="3645408" cy="1584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6344" y="2638044"/>
            <a:ext cx="3761740" cy="1524000"/>
          </a:xfrm>
          <a:prstGeom prst="rect">
            <a:avLst/>
          </a:prstGeom>
          <a:solidFill>
            <a:srgbClr val="EEF3F4"/>
          </a:solidFill>
          <a:ln w="12192">
            <a:solidFill>
              <a:srgbClr val="095A82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 marL="91440">
              <a:spcBef>
                <a:spcPts val="705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Example: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5"/>
              </a:spcBef>
            </a:pPr>
            <a:endParaRPr sz="17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1440" marR="372745"/>
            <a:r>
              <a:rPr sz="1400" spc="-5" dirty="0">
                <a:solidFill>
                  <a:srgbClr val="5F5F5F"/>
                </a:solidFill>
                <a:cs typeface="Calibri"/>
              </a:rPr>
              <a:t>The first </a:t>
            </a:r>
            <a:r>
              <a:rPr sz="1400" dirty="0">
                <a:solidFill>
                  <a:srgbClr val="5F5F5F"/>
                </a:solidFill>
                <a:cs typeface="Calibri"/>
              </a:rPr>
              <a:t>9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values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could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be anything,  including these two</a:t>
            </a:r>
            <a:r>
              <a:rPr sz="1400" spc="1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examples: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91440"/>
            <a:r>
              <a:rPr sz="1400" spc="-5" dirty="0">
                <a:solidFill>
                  <a:srgbClr val="5F5F5F"/>
                </a:solidFill>
                <a:cs typeface="Calibri"/>
              </a:rPr>
              <a:t>34, </a:t>
            </a:r>
            <a:r>
              <a:rPr sz="1400" dirty="0">
                <a:solidFill>
                  <a:srgbClr val="5F5F5F"/>
                </a:solidFill>
                <a:cs typeface="Calibri"/>
              </a:rPr>
              <a:t>-8.3,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-37, -92, </a:t>
            </a:r>
            <a:r>
              <a:rPr sz="1400" dirty="0">
                <a:solidFill>
                  <a:srgbClr val="5F5F5F"/>
                </a:solidFill>
                <a:cs typeface="Calibri"/>
              </a:rPr>
              <a:t>-1, 0, 1,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-22,</a:t>
            </a:r>
            <a:r>
              <a:rPr sz="1400" spc="-55" dirty="0">
                <a:solidFill>
                  <a:srgbClr val="5F5F5F"/>
                </a:solidFill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cs typeface="Calibri"/>
              </a:rPr>
              <a:t>99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91440"/>
            <a:r>
              <a:rPr sz="1400" spc="-5" dirty="0">
                <a:solidFill>
                  <a:srgbClr val="5F5F5F"/>
                </a:solidFill>
                <a:cs typeface="Calibri"/>
              </a:rPr>
              <a:t>0.1, 0.2, 0.3, 0.4, 0.5, </a:t>
            </a:r>
            <a:r>
              <a:rPr sz="1400" dirty="0">
                <a:solidFill>
                  <a:srgbClr val="5F5F5F"/>
                </a:solidFill>
                <a:cs typeface="Calibri"/>
              </a:rPr>
              <a:t>0.6,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0.7, 0.8,</a:t>
            </a:r>
            <a:r>
              <a:rPr sz="1400" spc="-45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0.9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84420" y="2353055"/>
            <a:ext cx="3875531" cy="21442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73752" y="2339339"/>
            <a:ext cx="3761232" cy="22250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16423" y="2385060"/>
            <a:ext cx="3761740" cy="2030095"/>
          </a:xfrm>
          <a:prstGeom prst="rect">
            <a:avLst/>
          </a:prstGeom>
          <a:solidFill>
            <a:srgbClr val="EEF3F4"/>
          </a:solidFill>
          <a:ln w="12192">
            <a:solidFill>
              <a:srgbClr val="095A82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spcBef>
                <a:spcPts val="175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Example: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5"/>
              </a:spcBef>
            </a:pPr>
            <a:endParaRPr sz="17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1440" marR="255270" algn="just"/>
            <a:r>
              <a:rPr sz="1400" dirty="0">
                <a:solidFill>
                  <a:srgbClr val="5F5F5F"/>
                </a:solidFill>
                <a:cs typeface="Calibri"/>
              </a:rPr>
              <a:t>But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to </a:t>
            </a:r>
            <a:r>
              <a:rPr sz="1400" spc="-15" dirty="0">
                <a:solidFill>
                  <a:srgbClr val="5F5F5F"/>
                </a:solidFill>
                <a:cs typeface="Calibri"/>
              </a:rPr>
              <a:t>have </a:t>
            </a:r>
            <a:r>
              <a:rPr sz="1400" dirty="0">
                <a:solidFill>
                  <a:srgbClr val="5F5F5F"/>
                </a:solidFill>
                <a:cs typeface="Calibri"/>
              </a:rPr>
              <a:t>all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10 values </a:t>
            </a:r>
            <a:r>
              <a:rPr sz="1400" dirty="0">
                <a:solidFill>
                  <a:srgbClr val="5F5F5F"/>
                </a:solidFill>
                <a:cs typeface="Calibri"/>
              </a:rPr>
              <a:t>sum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to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35, and </a:t>
            </a:r>
            <a:r>
              <a:rPr sz="1400" spc="-15" dirty="0">
                <a:solidFill>
                  <a:srgbClr val="5F5F5F"/>
                </a:solidFill>
                <a:cs typeface="Calibri"/>
              </a:rPr>
              <a:t>have </a:t>
            </a:r>
            <a:r>
              <a:rPr sz="1400" dirty="0">
                <a:solidFill>
                  <a:srgbClr val="5F5F5F"/>
                </a:solidFill>
                <a:cs typeface="Calibri"/>
              </a:rPr>
              <a:t>a 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mean of </a:t>
            </a:r>
            <a:r>
              <a:rPr sz="1400" dirty="0">
                <a:solidFill>
                  <a:srgbClr val="5F5F5F"/>
                </a:solidFill>
                <a:cs typeface="Calibri"/>
              </a:rPr>
              <a:t>3.5,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the </a:t>
            </a:r>
            <a:r>
              <a:rPr sz="1400" spc="5" dirty="0">
                <a:solidFill>
                  <a:srgbClr val="5F5F5F"/>
                </a:solidFill>
                <a:cs typeface="Calibri"/>
              </a:rPr>
              <a:t>10</a:t>
            </a:r>
            <a:r>
              <a:rPr sz="1350" spc="7" baseline="24691" dirty="0">
                <a:solidFill>
                  <a:srgbClr val="5F5F5F"/>
                </a:solidFill>
                <a:cs typeface="Calibri"/>
              </a:rPr>
              <a:t>th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value </a:t>
            </a:r>
            <a:r>
              <a:rPr sz="1400" i="1" spc="-5" dirty="0">
                <a:solidFill>
                  <a:srgbClr val="5F5F5F"/>
                </a:solidFill>
                <a:cs typeface="Calibri"/>
              </a:rPr>
              <a:t>cannot </a:t>
            </a:r>
            <a:r>
              <a:rPr sz="1400" spc="-25" dirty="0">
                <a:solidFill>
                  <a:srgbClr val="5F5F5F"/>
                </a:solidFill>
                <a:cs typeface="Calibri"/>
              </a:rPr>
              <a:t>vary.</a:t>
            </a:r>
            <a:r>
              <a:rPr sz="1400" spc="-9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It</a:t>
            </a:r>
            <a:r>
              <a:rPr sz="140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must </a:t>
            </a:r>
            <a:r>
              <a:rPr sz="140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be </a:t>
            </a:r>
            <a:r>
              <a:rPr sz="1400" dirty="0">
                <a:solidFill>
                  <a:srgbClr val="5F5F5F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specific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number: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91440" algn="just"/>
            <a:r>
              <a:rPr sz="1400" spc="-5" dirty="0">
                <a:solidFill>
                  <a:srgbClr val="5F5F5F"/>
                </a:solidFill>
                <a:cs typeface="Calibri"/>
              </a:rPr>
              <a:t>34, </a:t>
            </a:r>
            <a:r>
              <a:rPr sz="1400" dirty="0">
                <a:solidFill>
                  <a:srgbClr val="5F5F5F"/>
                </a:solidFill>
                <a:cs typeface="Calibri"/>
              </a:rPr>
              <a:t>-8.3, -37,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-92, </a:t>
            </a:r>
            <a:r>
              <a:rPr sz="1400" dirty="0">
                <a:solidFill>
                  <a:srgbClr val="5F5F5F"/>
                </a:solidFill>
                <a:cs typeface="Calibri"/>
              </a:rPr>
              <a:t>-1, 0, 1,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-22,</a:t>
            </a:r>
            <a:r>
              <a:rPr sz="1400" spc="-65" dirty="0">
                <a:solidFill>
                  <a:srgbClr val="5F5F5F"/>
                </a:solidFill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cs typeface="Calibri"/>
              </a:rPr>
              <a:t>99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91440" algn="just"/>
            <a:r>
              <a:rPr sz="1400" spc="-5" dirty="0">
                <a:solidFill>
                  <a:srgbClr val="5F5F5F"/>
                </a:solidFill>
                <a:cs typeface="Calibri"/>
              </a:rPr>
              <a:t>&gt;&gt;&gt; </a:t>
            </a:r>
            <a:r>
              <a:rPr sz="1400" spc="5" dirty="0">
                <a:solidFill>
                  <a:srgbClr val="095A82"/>
                </a:solidFill>
                <a:cs typeface="Calibri"/>
              </a:rPr>
              <a:t>10</a:t>
            </a:r>
            <a:r>
              <a:rPr sz="1350" spc="7" baseline="24691" dirty="0">
                <a:solidFill>
                  <a:srgbClr val="095A82"/>
                </a:solidFill>
                <a:cs typeface="Calibri"/>
              </a:rPr>
              <a:t>TH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value </a:t>
            </a:r>
            <a:r>
              <a:rPr sz="1400" i="1" spc="-5" dirty="0">
                <a:solidFill>
                  <a:srgbClr val="095A82"/>
                </a:solidFill>
                <a:cs typeface="Calibri"/>
              </a:rPr>
              <a:t>must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be</a:t>
            </a:r>
            <a:r>
              <a:rPr sz="1400" spc="-8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dirty="0">
                <a:solidFill>
                  <a:srgbClr val="095A82"/>
                </a:solidFill>
                <a:cs typeface="Calibri"/>
              </a:rPr>
              <a:t>61.3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91440" algn="just"/>
            <a:r>
              <a:rPr sz="1400" spc="-5" dirty="0">
                <a:solidFill>
                  <a:srgbClr val="5F5F5F"/>
                </a:solidFill>
                <a:cs typeface="Calibri"/>
              </a:rPr>
              <a:t>0.1, 0.2, 0.3, 0.4, 0.5, </a:t>
            </a:r>
            <a:r>
              <a:rPr sz="1400" dirty="0">
                <a:solidFill>
                  <a:srgbClr val="5F5F5F"/>
                </a:solidFill>
                <a:cs typeface="Calibri"/>
              </a:rPr>
              <a:t>0.6,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0.7, 0.8,</a:t>
            </a:r>
            <a:r>
              <a:rPr sz="1400" spc="-45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0.9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91440" algn="just">
              <a:spcBef>
                <a:spcPts val="5"/>
              </a:spcBef>
            </a:pPr>
            <a:r>
              <a:rPr sz="1400" spc="-5" dirty="0">
                <a:solidFill>
                  <a:srgbClr val="5F5F5F"/>
                </a:solidFill>
                <a:cs typeface="Calibri"/>
              </a:rPr>
              <a:t>&gt;&gt;&gt; </a:t>
            </a:r>
            <a:r>
              <a:rPr sz="1400" spc="5" dirty="0">
                <a:solidFill>
                  <a:srgbClr val="095A82"/>
                </a:solidFill>
                <a:cs typeface="Calibri"/>
              </a:rPr>
              <a:t>10</a:t>
            </a:r>
            <a:r>
              <a:rPr sz="1350" spc="7" baseline="24691" dirty="0">
                <a:solidFill>
                  <a:srgbClr val="095A82"/>
                </a:solidFill>
                <a:cs typeface="Calibri"/>
              </a:rPr>
              <a:t>TH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value </a:t>
            </a:r>
            <a:r>
              <a:rPr sz="1400" i="1" spc="-5" dirty="0">
                <a:solidFill>
                  <a:srgbClr val="095A82"/>
                </a:solidFill>
                <a:cs typeface="Calibri"/>
              </a:rPr>
              <a:t>must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be</a:t>
            </a:r>
            <a:r>
              <a:rPr sz="1400" spc="-8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dirty="0">
                <a:solidFill>
                  <a:srgbClr val="095A82"/>
                </a:solidFill>
                <a:cs typeface="Calibri"/>
              </a:rPr>
              <a:t>30.5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4632" y="3169894"/>
            <a:ext cx="605053" cy="3414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20540" y="3195827"/>
            <a:ext cx="502920" cy="239395"/>
          </a:xfrm>
          <a:custGeom>
            <a:avLst/>
            <a:gdLst/>
            <a:ahLst/>
            <a:cxnLst/>
            <a:rect l="l" t="t" r="r" b="b"/>
            <a:pathLst>
              <a:path w="502920" h="239395">
                <a:moveTo>
                  <a:pt x="383286" y="0"/>
                </a:moveTo>
                <a:lnTo>
                  <a:pt x="383286" y="59817"/>
                </a:lnTo>
                <a:lnTo>
                  <a:pt x="0" y="59817"/>
                </a:lnTo>
                <a:lnTo>
                  <a:pt x="0" y="179451"/>
                </a:lnTo>
                <a:lnTo>
                  <a:pt x="383286" y="179451"/>
                </a:lnTo>
                <a:lnTo>
                  <a:pt x="383286" y="239268"/>
                </a:lnTo>
                <a:lnTo>
                  <a:pt x="502920" y="119634"/>
                </a:lnTo>
                <a:lnTo>
                  <a:pt x="383286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55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864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Degree </a:t>
            </a:r>
            <a:r>
              <a:rPr sz="2800" spc="-5" dirty="0">
                <a:solidFill>
                  <a:srgbClr val="095A82"/>
                </a:solidFill>
              </a:rPr>
              <a:t>of</a:t>
            </a:r>
            <a:r>
              <a:rPr sz="2800" spc="-1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Freedom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41959" y="1641348"/>
            <a:ext cx="4166616" cy="1911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4631" y="1744979"/>
            <a:ext cx="4120896" cy="1755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7868" y="1667255"/>
            <a:ext cx="4064635" cy="1809114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146685" rIns="0" bIns="0" rtlCol="0">
            <a:spAutoFit/>
          </a:bodyPr>
          <a:lstStyle/>
          <a:p>
            <a:pPr marL="149225" marR="143510" indent="1270" algn="ctr">
              <a:spcBef>
                <a:spcPts val="1155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The number of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degrees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of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freedom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equals the  number of "observations" minus the number of 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required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relations among the observations </a:t>
            </a:r>
            <a:r>
              <a:rPr sz="1400" dirty="0">
                <a:solidFill>
                  <a:srgbClr val="095A82"/>
                </a:solidFill>
                <a:cs typeface="Calibri"/>
              </a:rPr>
              <a:t>(e.g.,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 number of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parameter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estimates).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For </a:t>
            </a:r>
            <a:r>
              <a:rPr sz="1400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1-sample t-  test, </a:t>
            </a:r>
            <a:r>
              <a:rPr sz="1400" dirty="0">
                <a:solidFill>
                  <a:srgbClr val="095A82"/>
                </a:solidFill>
                <a:cs typeface="Calibri"/>
              </a:rPr>
              <a:t>one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degree </a:t>
            </a:r>
            <a:r>
              <a:rPr sz="1400" dirty="0">
                <a:solidFill>
                  <a:srgbClr val="095A82"/>
                </a:solidFill>
                <a:cs typeface="Calibri"/>
              </a:rPr>
              <a:t>of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freedom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spent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estimating the  mean, </a:t>
            </a:r>
            <a:r>
              <a:rPr sz="1400" dirty="0">
                <a:solidFill>
                  <a:srgbClr val="095A82"/>
                </a:solidFill>
                <a:cs typeface="Calibri"/>
              </a:rPr>
              <a:t>and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remaining </a:t>
            </a:r>
            <a:r>
              <a:rPr sz="1400" i="1" dirty="0">
                <a:solidFill>
                  <a:srgbClr val="095A82"/>
                </a:solidFill>
                <a:cs typeface="Calibri"/>
              </a:rPr>
              <a:t>n </a:t>
            </a:r>
            <a:r>
              <a:rPr sz="1400" dirty="0">
                <a:solidFill>
                  <a:srgbClr val="095A82"/>
                </a:solidFill>
                <a:cs typeface="Calibri"/>
              </a:rPr>
              <a:t>- 1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degrees </a:t>
            </a:r>
            <a:r>
              <a:rPr sz="1400" dirty="0">
                <a:solidFill>
                  <a:srgbClr val="095A82"/>
                </a:solidFill>
                <a:cs typeface="Calibri"/>
              </a:rPr>
              <a:t>of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freedom 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estimate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 variability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82896" y="1286255"/>
            <a:ext cx="3869436" cy="2621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08803" y="1312163"/>
            <a:ext cx="3767328" cy="2519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484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1164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P-Value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5687206" y="1403603"/>
            <a:ext cx="2810623" cy="2089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22391" y="1399032"/>
            <a:ext cx="3249295" cy="2124710"/>
          </a:xfrm>
          <a:custGeom>
            <a:avLst/>
            <a:gdLst/>
            <a:ahLst/>
            <a:cxnLst/>
            <a:rect l="l" t="t" r="r" b="b"/>
            <a:pathLst>
              <a:path w="3249295" h="2124710">
                <a:moveTo>
                  <a:pt x="0" y="2124456"/>
                </a:moveTo>
                <a:lnTo>
                  <a:pt x="3249167" y="2124456"/>
                </a:lnTo>
                <a:lnTo>
                  <a:pt x="3249167" y="0"/>
                </a:lnTo>
                <a:lnTo>
                  <a:pt x="0" y="0"/>
                </a:lnTo>
                <a:lnTo>
                  <a:pt x="0" y="2124456"/>
                </a:lnTo>
                <a:close/>
              </a:path>
            </a:pathLst>
          </a:custGeom>
          <a:ln w="9144">
            <a:solidFill>
              <a:srgbClr val="7999A0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8368" y="1863851"/>
            <a:ext cx="4283963" cy="1466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6280" y="1808988"/>
            <a:ext cx="4123944" cy="1627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4276" y="1889760"/>
            <a:ext cx="4182110" cy="1363980"/>
          </a:xfrm>
          <a:custGeom>
            <a:avLst/>
            <a:gdLst/>
            <a:ahLst/>
            <a:cxnLst/>
            <a:rect l="l" t="t" r="r" b="b"/>
            <a:pathLst>
              <a:path w="4182110" h="1363979">
                <a:moveTo>
                  <a:pt x="4181856" y="0"/>
                </a:moveTo>
                <a:lnTo>
                  <a:pt x="227329" y="0"/>
                </a:lnTo>
                <a:lnTo>
                  <a:pt x="181514" y="4616"/>
                </a:lnTo>
                <a:lnTo>
                  <a:pt x="138842" y="17857"/>
                </a:lnTo>
                <a:lnTo>
                  <a:pt x="100227" y="38810"/>
                </a:lnTo>
                <a:lnTo>
                  <a:pt x="66582" y="66563"/>
                </a:lnTo>
                <a:lnTo>
                  <a:pt x="38824" y="100204"/>
                </a:lnTo>
                <a:lnTo>
                  <a:pt x="17864" y="138820"/>
                </a:lnTo>
                <a:lnTo>
                  <a:pt x="4618" y="181500"/>
                </a:lnTo>
                <a:lnTo>
                  <a:pt x="0" y="227329"/>
                </a:lnTo>
                <a:lnTo>
                  <a:pt x="0" y="1363979"/>
                </a:lnTo>
                <a:lnTo>
                  <a:pt x="3954526" y="1363979"/>
                </a:lnTo>
                <a:lnTo>
                  <a:pt x="4000355" y="1359363"/>
                </a:lnTo>
                <a:lnTo>
                  <a:pt x="4043035" y="1346122"/>
                </a:lnTo>
                <a:lnTo>
                  <a:pt x="4081651" y="1325169"/>
                </a:lnTo>
                <a:lnTo>
                  <a:pt x="4115292" y="1297416"/>
                </a:lnTo>
                <a:lnTo>
                  <a:pt x="4143045" y="1263775"/>
                </a:lnTo>
                <a:lnTo>
                  <a:pt x="4163998" y="1225159"/>
                </a:lnTo>
                <a:lnTo>
                  <a:pt x="4177239" y="1182479"/>
                </a:lnTo>
                <a:lnTo>
                  <a:pt x="4181856" y="1136650"/>
                </a:lnTo>
                <a:lnTo>
                  <a:pt x="4181856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9157" y="1864868"/>
            <a:ext cx="3802379" cy="1391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24130" indent="-286385">
              <a:spcBef>
                <a:spcPts val="10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p-value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probability that the results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from 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your sample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data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occurred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by</a:t>
            </a:r>
            <a:r>
              <a:rPr sz="140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chance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338455" indent="-325755">
              <a:spcBef>
                <a:spcPts val="334"/>
              </a:spcBef>
              <a:buFont typeface="Wingdings"/>
              <a:buChar char=""/>
              <a:tabLst>
                <a:tab pos="338455" algn="l"/>
                <a:tab pos="339090" algn="l"/>
              </a:tabLst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P-values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are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from </a:t>
            </a:r>
            <a:r>
              <a:rPr sz="1400" dirty="0">
                <a:solidFill>
                  <a:srgbClr val="095A82"/>
                </a:solidFill>
                <a:cs typeface="Calibri"/>
              </a:rPr>
              <a:t>0%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to</a:t>
            </a:r>
            <a:r>
              <a:rPr sz="1400" spc="-3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100%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99085" marR="5080" indent="-286385">
              <a:spcBef>
                <a:spcPts val="33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095A82"/>
                </a:solidFill>
                <a:cs typeface="Calibri"/>
              </a:rPr>
              <a:t>For example, </a:t>
            </a:r>
            <a:r>
              <a:rPr sz="1400" dirty="0">
                <a:solidFill>
                  <a:srgbClr val="095A82"/>
                </a:solidFill>
                <a:cs typeface="Calibri"/>
              </a:rPr>
              <a:t>a p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value of </a:t>
            </a:r>
            <a:r>
              <a:rPr sz="1400" dirty="0">
                <a:solidFill>
                  <a:srgbClr val="095A82"/>
                </a:solidFill>
                <a:cs typeface="Calibri"/>
              </a:rPr>
              <a:t>5% is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0.05. </a:t>
            </a:r>
            <a:r>
              <a:rPr sz="1400" b="1" spc="-5" dirty="0">
                <a:solidFill>
                  <a:srgbClr val="095A82"/>
                </a:solidFill>
                <a:cs typeface="Calibri"/>
              </a:rPr>
              <a:t>Low </a:t>
            </a:r>
            <a:r>
              <a:rPr sz="1400" b="1" dirty="0">
                <a:solidFill>
                  <a:srgbClr val="095A82"/>
                </a:solidFill>
                <a:cs typeface="Calibri"/>
              </a:rPr>
              <a:t>p-  </a:t>
            </a:r>
            <a:r>
              <a:rPr sz="1400" b="1" spc="-5" dirty="0">
                <a:solidFill>
                  <a:srgbClr val="095A82"/>
                </a:solidFill>
                <a:cs typeface="Calibri"/>
              </a:rPr>
              <a:t>values </a:t>
            </a:r>
            <a:r>
              <a:rPr sz="1400" b="1" dirty="0">
                <a:solidFill>
                  <a:srgbClr val="095A82"/>
                </a:solidFill>
                <a:cs typeface="Calibri"/>
              </a:rPr>
              <a:t>are </a:t>
            </a:r>
            <a:r>
              <a:rPr sz="1400" b="1" spc="-5" dirty="0">
                <a:solidFill>
                  <a:srgbClr val="095A82"/>
                </a:solidFill>
                <a:cs typeface="Calibri"/>
              </a:rPr>
              <a:t>good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; They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indicate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your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data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did not  occur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by</a:t>
            </a:r>
            <a:r>
              <a:rPr sz="140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chance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27860" y="4259579"/>
            <a:ext cx="5338572" cy="3871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41220" y="4265663"/>
            <a:ext cx="4910328" cy="4221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53767" y="4285488"/>
            <a:ext cx="5236845" cy="285115"/>
          </a:xfrm>
          <a:custGeom>
            <a:avLst/>
            <a:gdLst/>
            <a:ahLst/>
            <a:cxnLst/>
            <a:rect l="l" t="t" r="r" b="b"/>
            <a:pathLst>
              <a:path w="5236845" h="285114">
                <a:moveTo>
                  <a:pt x="5188965" y="0"/>
                </a:moveTo>
                <a:lnTo>
                  <a:pt x="47498" y="0"/>
                </a:lnTo>
                <a:lnTo>
                  <a:pt x="28985" y="3731"/>
                </a:lnTo>
                <a:lnTo>
                  <a:pt x="13890" y="13909"/>
                </a:lnTo>
                <a:lnTo>
                  <a:pt x="3724" y="29007"/>
                </a:lnTo>
                <a:lnTo>
                  <a:pt x="0" y="47498"/>
                </a:lnTo>
                <a:lnTo>
                  <a:pt x="0" y="237490"/>
                </a:lnTo>
                <a:lnTo>
                  <a:pt x="3724" y="255980"/>
                </a:lnTo>
                <a:lnTo>
                  <a:pt x="13890" y="271078"/>
                </a:lnTo>
                <a:lnTo>
                  <a:pt x="28985" y="281256"/>
                </a:lnTo>
                <a:lnTo>
                  <a:pt x="47498" y="284988"/>
                </a:lnTo>
                <a:lnTo>
                  <a:pt x="5188965" y="284988"/>
                </a:lnTo>
                <a:lnTo>
                  <a:pt x="5207478" y="281256"/>
                </a:lnTo>
                <a:lnTo>
                  <a:pt x="5222573" y="271078"/>
                </a:lnTo>
                <a:lnTo>
                  <a:pt x="5232739" y="255980"/>
                </a:lnTo>
                <a:lnTo>
                  <a:pt x="5236463" y="237490"/>
                </a:lnTo>
                <a:lnTo>
                  <a:pt x="5236463" y="47498"/>
                </a:lnTo>
                <a:lnTo>
                  <a:pt x="5232739" y="29007"/>
                </a:lnTo>
                <a:lnTo>
                  <a:pt x="5222573" y="13909"/>
                </a:lnTo>
                <a:lnTo>
                  <a:pt x="5207478" y="3731"/>
                </a:lnTo>
                <a:lnTo>
                  <a:pt x="5188965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47138" y="4315764"/>
            <a:ext cx="4649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cs typeface="Calibri"/>
              </a:rPr>
              <a:t>In </a:t>
            </a:r>
            <a:r>
              <a:rPr sz="1200" spc="-5" dirty="0">
                <a:solidFill>
                  <a:srgbClr val="FFFFFF"/>
                </a:solidFill>
                <a:cs typeface="Calibri"/>
              </a:rPr>
              <a:t>most of </a:t>
            </a:r>
            <a:r>
              <a:rPr sz="1200" dirty="0">
                <a:solidFill>
                  <a:srgbClr val="FFFFFF"/>
                </a:solidFill>
                <a:cs typeface="Calibri"/>
              </a:rPr>
              <a:t>the </a:t>
            </a:r>
            <a:r>
              <a:rPr sz="1200" spc="-5" dirty="0">
                <a:solidFill>
                  <a:srgbClr val="FFFFFF"/>
                </a:solidFill>
                <a:cs typeface="Calibri"/>
              </a:rPr>
              <a:t>cases, </a:t>
            </a:r>
            <a:r>
              <a:rPr sz="1200" dirty="0">
                <a:solidFill>
                  <a:srgbClr val="FFFFFF"/>
                </a:solidFill>
                <a:cs typeface="Calibri"/>
              </a:rPr>
              <a:t>a p-value </a:t>
            </a:r>
            <a:r>
              <a:rPr sz="1200" spc="-5" dirty="0">
                <a:solidFill>
                  <a:srgbClr val="FFFFFF"/>
                </a:solidFill>
                <a:cs typeface="Calibri"/>
              </a:rPr>
              <a:t>of </a:t>
            </a:r>
            <a:r>
              <a:rPr sz="1200" dirty="0">
                <a:solidFill>
                  <a:srgbClr val="FFFFFF"/>
                </a:solidFill>
                <a:cs typeface="Calibri"/>
              </a:rPr>
              <a:t>0.05 is </a:t>
            </a:r>
            <a:r>
              <a:rPr sz="1200" spc="-5" dirty="0">
                <a:solidFill>
                  <a:srgbClr val="FFFFFF"/>
                </a:solidFill>
                <a:cs typeface="Calibri"/>
              </a:rPr>
              <a:t>accepted to </a:t>
            </a:r>
            <a:r>
              <a:rPr sz="1200" dirty="0">
                <a:solidFill>
                  <a:srgbClr val="FFFFFF"/>
                </a:solidFill>
                <a:cs typeface="Calibri"/>
              </a:rPr>
              <a:t>mean the </a:t>
            </a:r>
            <a:r>
              <a:rPr sz="1200" spc="-10" dirty="0">
                <a:solidFill>
                  <a:srgbClr val="FFFFFF"/>
                </a:solidFill>
                <a:cs typeface="Calibri"/>
              </a:rPr>
              <a:t>data </a:t>
            </a:r>
            <a:r>
              <a:rPr sz="1200" dirty="0">
                <a:solidFill>
                  <a:srgbClr val="FFFFFF"/>
                </a:solidFill>
                <a:cs typeface="Calibri"/>
              </a:rPr>
              <a:t>is</a:t>
            </a:r>
            <a:r>
              <a:rPr sz="1200" spc="-30" dirty="0">
                <a:solidFill>
                  <a:srgbClr val="FFFFFF"/>
                </a:solidFill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cs typeface="Calibri"/>
              </a:rPr>
              <a:t>valid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1730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1539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T -</a:t>
            </a:r>
            <a:r>
              <a:rPr sz="2800" spc="-35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3762755" y="1033259"/>
            <a:ext cx="1668779" cy="460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74947" y="1051521"/>
            <a:ext cx="1641348" cy="475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88664" y="1059180"/>
            <a:ext cx="1567180" cy="358140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60960" rIns="0" bIns="0" rtlCol="0">
            <a:spAutoFit/>
          </a:bodyPr>
          <a:lstStyle/>
          <a:p>
            <a:pPr marL="120014">
              <a:spcBef>
                <a:spcPts val="480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One Sample </a:t>
            </a:r>
            <a:r>
              <a:rPr sz="1400" dirty="0">
                <a:solidFill>
                  <a:srgbClr val="095A82"/>
                </a:solidFill>
                <a:cs typeface="Calibri"/>
              </a:rPr>
              <a:t>T</a:t>
            </a:r>
            <a:r>
              <a:rPr sz="1400" spc="-4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5" dirty="0">
                <a:solidFill>
                  <a:srgbClr val="095A82"/>
                </a:solidFill>
                <a:cs typeface="Calibri"/>
              </a:rPr>
              <a:t>Test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72539" y="1682470"/>
            <a:ext cx="6649211" cy="458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01496" y="1700745"/>
            <a:ext cx="6588252" cy="475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8447" y="1708404"/>
            <a:ext cx="6547484" cy="356870"/>
          </a:xfrm>
          <a:prstGeom prst="rect">
            <a:avLst/>
          </a:prstGeom>
          <a:solidFill>
            <a:srgbClr val="0F7E70"/>
          </a:solidFill>
        </p:spPr>
        <p:txBody>
          <a:bodyPr vert="horz" wrap="square" lIns="0" tIns="59690" rIns="0" bIns="0" rtlCol="0">
            <a:spAutoFit/>
          </a:bodyPr>
          <a:lstStyle/>
          <a:p>
            <a:pPr marL="136525">
              <a:spcBef>
                <a:spcPts val="470"/>
              </a:spcBef>
            </a:pPr>
            <a:r>
              <a:rPr sz="1400" spc="-60" dirty="0">
                <a:solidFill>
                  <a:srgbClr val="FFFFFF"/>
                </a:solidFill>
                <a:cs typeface="Calibri"/>
              </a:rPr>
              <a:t>To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test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whether the mean of </a:t>
            </a:r>
            <a:r>
              <a:rPr sz="1400" dirty="0">
                <a:solidFill>
                  <a:srgbClr val="FFFFFF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sample (x)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differs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significantly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from </a:t>
            </a:r>
            <a:r>
              <a:rPr sz="1400" dirty="0">
                <a:solidFill>
                  <a:srgbClr val="FFFFFF"/>
                </a:solidFill>
                <a:cs typeface="Calibri"/>
              </a:rPr>
              <a:t>a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predicted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value</a:t>
            </a:r>
            <a:r>
              <a:rPr sz="1400" spc="17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(µ)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3060" y="3052698"/>
            <a:ext cx="725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5F5F5F"/>
                </a:solidFill>
                <a:latin typeface="Cambria Math"/>
                <a:cs typeface="Cambria Math"/>
              </a:rPr>
              <a:t>𝑆𝐸𝑀</a:t>
            </a:r>
            <a:r>
              <a:rPr spc="80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=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69030" y="3227451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286511" y="0"/>
                </a:lnTo>
              </a:path>
            </a:pathLst>
          </a:custGeom>
          <a:ln w="15239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37738" y="2878963"/>
            <a:ext cx="14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𝑆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72841" y="3279013"/>
            <a:ext cx="283210" cy="220345"/>
          </a:xfrm>
          <a:custGeom>
            <a:avLst/>
            <a:gdLst/>
            <a:ahLst/>
            <a:cxnLst/>
            <a:rect l="l" t="t" r="r" b="b"/>
            <a:pathLst>
              <a:path w="283210" h="220345">
                <a:moveTo>
                  <a:pt x="44265" y="120650"/>
                </a:moveTo>
                <a:lnTo>
                  <a:pt x="22351" y="120650"/>
                </a:lnTo>
                <a:lnTo>
                  <a:pt x="68579" y="220091"/>
                </a:lnTo>
                <a:lnTo>
                  <a:pt x="79374" y="220091"/>
                </a:lnTo>
                <a:lnTo>
                  <a:pt x="87999" y="190626"/>
                </a:lnTo>
                <a:lnTo>
                  <a:pt x="76072" y="190626"/>
                </a:lnTo>
                <a:lnTo>
                  <a:pt x="44265" y="120650"/>
                </a:lnTo>
                <a:close/>
              </a:path>
              <a:path w="283210" h="220345">
                <a:moveTo>
                  <a:pt x="159638" y="0"/>
                </a:moveTo>
                <a:lnTo>
                  <a:pt x="131191" y="0"/>
                </a:lnTo>
                <a:lnTo>
                  <a:pt x="76072" y="190626"/>
                </a:lnTo>
                <a:lnTo>
                  <a:pt x="87999" y="190626"/>
                </a:lnTo>
                <a:lnTo>
                  <a:pt x="139445" y="14859"/>
                </a:lnTo>
                <a:lnTo>
                  <a:pt x="282701" y="14859"/>
                </a:lnTo>
                <a:lnTo>
                  <a:pt x="282701" y="254"/>
                </a:lnTo>
                <a:lnTo>
                  <a:pt x="159638" y="254"/>
                </a:lnTo>
                <a:lnTo>
                  <a:pt x="159638" y="0"/>
                </a:lnTo>
                <a:close/>
              </a:path>
              <a:path w="283210" h="220345">
                <a:moveTo>
                  <a:pt x="36702" y="104012"/>
                </a:moveTo>
                <a:lnTo>
                  <a:pt x="0" y="120650"/>
                </a:lnTo>
                <a:lnTo>
                  <a:pt x="3556" y="129031"/>
                </a:lnTo>
                <a:lnTo>
                  <a:pt x="22351" y="120650"/>
                </a:lnTo>
                <a:lnTo>
                  <a:pt x="44265" y="120650"/>
                </a:lnTo>
                <a:lnTo>
                  <a:pt x="36702" y="104012"/>
                </a:lnTo>
                <a:close/>
              </a:path>
              <a:path w="283210" h="220345">
                <a:moveTo>
                  <a:pt x="282701" y="14859"/>
                </a:moveTo>
                <a:lnTo>
                  <a:pt x="147066" y="14859"/>
                </a:lnTo>
                <a:lnTo>
                  <a:pt x="147066" y="15493"/>
                </a:lnTo>
                <a:lnTo>
                  <a:pt x="282701" y="15493"/>
                </a:lnTo>
                <a:lnTo>
                  <a:pt x="282701" y="14859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07841" y="3217291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𝑛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81903" y="324866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400" y="0"/>
                </a:lnTo>
              </a:path>
            </a:pathLst>
          </a:custGeom>
          <a:ln w="15240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77027" y="2847407"/>
            <a:ext cx="946785" cy="67881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405765">
              <a:spcBef>
                <a:spcPts val="509"/>
              </a:spcBef>
            </a:pPr>
            <a:r>
              <a:rPr spc="-30" dirty="0">
                <a:solidFill>
                  <a:srgbClr val="5F5F5F"/>
                </a:solidFill>
                <a:latin typeface="Cambria Math"/>
                <a:cs typeface="Cambria Math"/>
              </a:rPr>
              <a:t>𝑥ҧ </a:t>
            </a: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−  </a:t>
            </a:r>
            <a:r>
              <a:rPr spc="-690" dirty="0">
                <a:solidFill>
                  <a:srgbClr val="5F5F5F"/>
                </a:solidFill>
                <a:latin typeface="Cambria Math"/>
                <a:cs typeface="Cambria Math"/>
              </a:rPr>
              <a:t>𝜇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  <a:p>
            <a:pPr marL="12700">
              <a:spcBef>
                <a:spcPts val="414"/>
              </a:spcBef>
            </a:pPr>
            <a:r>
              <a:rPr sz="2700" baseline="37037" dirty="0">
                <a:solidFill>
                  <a:srgbClr val="5F5F5F"/>
                </a:solidFill>
                <a:latin typeface="Cambria Math"/>
                <a:cs typeface="Cambria Math"/>
              </a:rPr>
              <a:t>𝑡 =</a:t>
            </a:r>
            <a:r>
              <a:rPr sz="2700" spc="44" baseline="37037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spc="-5" dirty="0">
                <a:solidFill>
                  <a:srgbClr val="5F5F5F"/>
                </a:solidFill>
                <a:latin typeface="Cambria Math"/>
                <a:cs typeface="Cambria Math"/>
              </a:rPr>
              <a:t>𝑆𝐸𝑀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87295" y="3915155"/>
            <a:ext cx="1937004" cy="3871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84832" y="3921252"/>
            <a:ext cx="1741932" cy="4221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13204" y="3941064"/>
            <a:ext cx="1835150" cy="285115"/>
          </a:xfrm>
          <a:custGeom>
            <a:avLst/>
            <a:gdLst/>
            <a:ahLst/>
            <a:cxnLst/>
            <a:rect l="l" t="t" r="r" b="b"/>
            <a:pathLst>
              <a:path w="1835150" h="285114">
                <a:moveTo>
                  <a:pt x="1787397" y="0"/>
                </a:moveTo>
                <a:lnTo>
                  <a:pt x="47497" y="0"/>
                </a:lnTo>
                <a:lnTo>
                  <a:pt x="28985" y="3731"/>
                </a:lnTo>
                <a:lnTo>
                  <a:pt x="13890" y="13909"/>
                </a:lnTo>
                <a:lnTo>
                  <a:pt x="3724" y="29007"/>
                </a:lnTo>
                <a:lnTo>
                  <a:pt x="0" y="47498"/>
                </a:lnTo>
                <a:lnTo>
                  <a:pt x="0" y="237490"/>
                </a:lnTo>
                <a:lnTo>
                  <a:pt x="3724" y="255980"/>
                </a:lnTo>
                <a:lnTo>
                  <a:pt x="13890" y="271078"/>
                </a:lnTo>
                <a:lnTo>
                  <a:pt x="28985" y="281256"/>
                </a:lnTo>
                <a:lnTo>
                  <a:pt x="47497" y="284988"/>
                </a:lnTo>
                <a:lnTo>
                  <a:pt x="1787397" y="284988"/>
                </a:lnTo>
                <a:lnTo>
                  <a:pt x="1805910" y="281256"/>
                </a:lnTo>
                <a:lnTo>
                  <a:pt x="1821005" y="271078"/>
                </a:lnTo>
                <a:lnTo>
                  <a:pt x="1831171" y="255980"/>
                </a:lnTo>
                <a:lnTo>
                  <a:pt x="1834895" y="237490"/>
                </a:lnTo>
                <a:lnTo>
                  <a:pt x="1834895" y="47498"/>
                </a:lnTo>
                <a:lnTo>
                  <a:pt x="1831171" y="29007"/>
                </a:lnTo>
                <a:lnTo>
                  <a:pt x="1821005" y="13909"/>
                </a:lnTo>
                <a:lnTo>
                  <a:pt x="1805910" y="3731"/>
                </a:lnTo>
                <a:lnTo>
                  <a:pt x="1787397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89733" y="3971950"/>
            <a:ext cx="1480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cs typeface="Calibri"/>
              </a:rPr>
              <a:t>Standard </a:t>
            </a:r>
            <a:r>
              <a:rPr sz="1200" spc="-10" dirty="0">
                <a:solidFill>
                  <a:srgbClr val="FFFFFF"/>
                </a:solidFill>
                <a:cs typeface="Calibri"/>
              </a:rPr>
              <a:t>Error </a:t>
            </a:r>
            <a:r>
              <a:rPr sz="1200" spc="-5" dirty="0">
                <a:solidFill>
                  <a:srgbClr val="FFFFFF"/>
                </a:solidFill>
                <a:cs typeface="Calibri"/>
              </a:rPr>
              <a:t>of</a:t>
            </a:r>
            <a:r>
              <a:rPr sz="1200" spc="-100" dirty="0">
                <a:solidFill>
                  <a:srgbClr val="FFFFFF"/>
                </a:solidFill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cs typeface="Calibri"/>
              </a:rPr>
              <a:t>Mean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500115" y="3915155"/>
            <a:ext cx="1354836" cy="3871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24144" y="3921252"/>
            <a:ext cx="905281" cy="4221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26023" y="3941064"/>
            <a:ext cx="1252855" cy="285115"/>
          </a:xfrm>
          <a:custGeom>
            <a:avLst/>
            <a:gdLst/>
            <a:ahLst/>
            <a:cxnLst/>
            <a:rect l="l" t="t" r="r" b="b"/>
            <a:pathLst>
              <a:path w="1252854" h="285114">
                <a:moveTo>
                  <a:pt x="1205229" y="0"/>
                </a:moveTo>
                <a:lnTo>
                  <a:pt x="47498" y="0"/>
                </a:lnTo>
                <a:lnTo>
                  <a:pt x="28985" y="3731"/>
                </a:lnTo>
                <a:lnTo>
                  <a:pt x="13890" y="13909"/>
                </a:lnTo>
                <a:lnTo>
                  <a:pt x="3724" y="29007"/>
                </a:lnTo>
                <a:lnTo>
                  <a:pt x="0" y="47498"/>
                </a:lnTo>
                <a:lnTo>
                  <a:pt x="0" y="237490"/>
                </a:lnTo>
                <a:lnTo>
                  <a:pt x="3724" y="255975"/>
                </a:lnTo>
                <a:lnTo>
                  <a:pt x="13890" y="271073"/>
                </a:lnTo>
                <a:lnTo>
                  <a:pt x="28985" y="281254"/>
                </a:lnTo>
                <a:lnTo>
                  <a:pt x="47498" y="284988"/>
                </a:lnTo>
                <a:lnTo>
                  <a:pt x="1205229" y="284988"/>
                </a:lnTo>
                <a:lnTo>
                  <a:pt x="1223742" y="281254"/>
                </a:lnTo>
                <a:lnTo>
                  <a:pt x="1238837" y="271073"/>
                </a:lnTo>
                <a:lnTo>
                  <a:pt x="1249003" y="255975"/>
                </a:lnTo>
                <a:lnTo>
                  <a:pt x="1252727" y="237490"/>
                </a:lnTo>
                <a:lnTo>
                  <a:pt x="1252727" y="47498"/>
                </a:lnTo>
                <a:lnTo>
                  <a:pt x="1249003" y="29007"/>
                </a:lnTo>
                <a:lnTo>
                  <a:pt x="1238837" y="13909"/>
                </a:lnTo>
                <a:lnTo>
                  <a:pt x="1223742" y="3731"/>
                </a:lnTo>
                <a:lnTo>
                  <a:pt x="1205229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30951" y="3971950"/>
            <a:ext cx="645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cs typeface="Calibri"/>
              </a:rPr>
              <a:t>t</a:t>
            </a:r>
            <a:r>
              <a:rPr sz="1200" spc="-50" dirty="0">
                <a:solidFill>
                  <a:srgbClr val="FFFFFF"/>
                </a:solidFill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cs typeface="Calibri"/>
              </a:rPr>
              <a:t>statistics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5319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1539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T -</a:t>
            </a:r>
            <a:r>
              <a:rPr sz="2800" spc="-35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3762755" y="1033259"/>
            <a:ext cx="1668779" cy="460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76471" y="1051521"/>
            <a:ext cx="1639824" cy="475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88664" y="1059180"/>
            <a:ext cx="1567180" cy="358140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60960" rIns="0" bIns="0" rtlCol="0">
            <a:spAutoFit/>
          </a:bodyPr>
          <a:lstStyle/>
          <a:p>
            <a:pPr marL="121285">
              <a:spcBef>
                <a:spcPts val="480"/>
              </a:spcBef>
            </a:pPr>
            <a:r>
              <a:rPr sz="1400" spc="-25" dirty="0">
                <a:solidFill>
                  <a:srgbClr val="095A82"/>
                </a:solidFill>
                <a:cs typeface="Calibri"/>
              </a:rPr>
              <a:t>Two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Sample </a:t>
            </a:r>
            <a:r>
              <a:rPr sz="1400" dirty="0">
                <a:solidFill>
                  <a:srgbClr val="095A82"/>
                </a:solidFill>
                <a:cs typeface="Calibri"/>
              </a:rPr>
              <a:t>T</a:t>
            </a:r>
            <a:r>
              <a:rPr sz="1400" spc="-4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5" dirty="0">
                <a:solidFill>
                  <a:srgbClr val="095A82"/>
                </a:solidFill>
                <a:cs typeface="Calibri"/>
              </a:rPr>
              <a:t>Test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86355" y="1609331"/>
            <a:ext cx="5021580" cy="579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62783" y="1580375"/>
            <a:ext cx="4268724" cy="688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2264" y="1635251"/>
            <a:ext cx="4919980" cy="477520"/>
          </a:xfrm>
          <a:prstGeom prst="rect">
            <a:avLst/>
          </a:prstGeom>
          <a:solidFill>
            <a:srgbClr val="0F7E70"/>
          </a:solidFill>
        </p:spPr>
        <p:txBody>
          <a:bodyPr vert="horz" wrap="square" lIns="0" tIns="13970" rIns="0" bIns="0" rtlCol="0">
            <a:spAutoFit/>
          </a:bodyPr>
          <a:lstStyle/>
          <a:p>
            <a:pPr marL="536575">
              <a:spcBef>
                <a:spcPts val="110"/>
              </a:spcBef>
            </a:pPr>
            <a:r>
              <a:rPr sz="1400" spc="-60" dirty="0">
                <a:solidFill>
                  <a:srgbClr val="FFFFFF"/>
                </a:solidFill>
                <a:cs typeface="Calibri"/>
              </a:rPr>
              <a:t>To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test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whether the mean of </a:t>
            </a:r>
            <a:r>
              <a:rPr sz="1400" dirty="0">
                <a:solidFill>
                  <a:srgbClr val="FFFFFF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sample (bar-x1)</a:t>
            </a:r>
            <a:r>
              <a:rPr sz="1400" spc="9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differs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483234"/>
            <a:r>
              <a:rPr sz="1400" spc="-5" dirty="0">
                <a:solidFill>
                  <a:srgbClr val="FFFFFF"/>
                </a:solidFill>
                <a:cs typeface="Calibri"/>
              </a:rPr>
              <a:t>significantly from the mean </a:t>
            </a:r>
            <a:r>
              <a:rPr sz="1400" dirty="0">
                <a:solidFill>
                  <a:srgbClr val="FFFFFF"/>
                </a:solidFill>
                <a:cs typeface="Calibri"/>
              </a:rPr>
              <a:t>of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another sample</a:t>
            </a:r>
            <a:r>
              <a:rPr sz="140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(bar-x2)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00808" y="3047492"/>
            <a:ext cx="725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5F5F5F"/>
                </a:solidFill>
                <a:latin typeface="Cambria Math"/>
                <a:cs typeface="Cambria Math"/>
              </a:rPr>
              <a:t>𝑆𝐸𝑀</a:t>
            </a:r>
            <a:r>
              <a:rPr spc="75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=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80461" y="2836417"/>
            <a:ext cx="1267460" cy="762635"/>
          </a:xfrm>
          <a:custGeom>
            <a:avLst/>
            <a:gdLst/>
            <a:ahLst/>
            <a:cxnLst/>
            <a:rect l="l" t="t" r="r" b="b"/>
            <a:pathLst>
              <a:path w="1267460" h="762635">
                <a:moveTo>
                  <a:pt x="49993" y="631063"/>
                </a:moveTo>
                <a:lnTo>
                  <a:pt x="25526" y="631063"/>
                </a:lnTo>
                <a:lnTo>
                  <a:pt x="96646" y="762254"/>
                </a:lnTo>
                <a:lnTo>
                  <a:pt x="107061" y="762254"/>
                </a:lnTo>
                <a:lnTo>
                  <a:pt x="109986" y="718438"/>
                </a:lnTo>
                <a:lnTo>
                  <a:pt x="97155" y="718438"/>
                </a:lnTo>
                <a:lnTo>
                  <a:pt x="49993" y="631063"/>
                </a:lnTo>
                <a:close/>
              </a:path>
              <a:path w="1267460" h="762635">
                <a:moveTo>
                  <a:pt x="179324" y="0"/>
                </a:moveTo>
                <a:lnTo>
                  <a:pt x="144525" y="0"/>
                </a:lnTo>
                <a:lnTo>
                  <a:pt x="97155" y="718438"/>
                </a:lnTo>
                <a:lnTo>
                  <a:pt x="109986" y="718438"/>
                </a:lnTo>
                <a:lnTo>
                  <a:pt x="156971" y="14858"/>
                </a:lnTo>
                <a:lnTo>
                  <a:pt x="1267205" y="14858"/>
                </a:lnTo>
                <a:lnTo>
                  <a:pt x="1267205" y="126"/>
                </a:lnTo>
                <a:lnTo>
                  <a:pt x="179324" y="126"/>
                </a:lnTo>
                <a:close/>
              </a:path>
              <a:path w="1267460" h="762635">
                <a:moveTo>
                  <a:pt x="40258" y="613029"/>
                </a:moveTo>
                <a:lnTo>
                  <a:pt x="0" y="634364"/>
                </a:lnTo>
                <a:lnTo>
                  <a:pt x="4444" y="642365"/>
                </a:lnTo>
                <a:lnTo>
                  <a:pt x="25526" y="631063"/>
                </a:lnTo>
                <a:lnTo>
                  <a:pt x="49993" y="631063"/>
                </a:lnTo>
                <a:lnTo>
                  <a:pt x="40258" y="613029"/>
                </a:lnTo>
                <a:close/>
              </a:path>
              <a:path w="1267460" h="762635">
                <a:moveTo>
                  <a:pt x="1267205" y="14858"/>
                </a:moveTo>
                <a:lnTo>
                  <a:pt x="171450" y="14858"/>
                </a:lnTo>
                <a:lnTo>
                  <a:pt x="171450" y="15367"/>
                </a:lnTo>
                <a:lnTo>
                  <a:pt x="1267205" y="15367"/>
                </a:lnTo>
                <a:lnTo>
                  <a:pt x="1267205" y="1485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51911" y="3222117"/>
            <a:ext cx="440690" cy="0"/>
          </a:xfrm>
          <a:custGeom>
            <a:avLst/>
            <a:gdLst/>
            <a:ahLst/>
            <a:cxnLst/>
            <a:rect l="l" t="t" r="r" b="b"/>
            <a:pathLst>
              <a:path w="440689">
                <a:moveTo>
                  <a:pt x="0" y="0"/>
                </a:moveTo>
                <a:lnTo>
                  <a:pt x="440436" y="0"/>
                </a:lnTo>
              </a:path>
            </a:pathLst>
          </a:custGeom>
          <a:ln w="15239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28923" y="3222117"/>
            <a:ext cx="617220" cy="0"/>
          </a:xfrm>
          <a:custGeom>
            <a:avLst/>
            <a:gdLst/>
            <a:ahLst/>
            <a:cxnLst/>
            <a:rect l="l" t="t" r="r" b="b"/>
            <a:pathLst>
              <a:path w="617220">
                <a:moveTo>
                  <a:pt x="0" y="0"/>
                </a:moveTo>
                <a:lnTo>
                  <a:pt x="617220" y="0"/>
                </a:lnTo>
              </a:path>
            </a:pathLst>
          </a:custGeom>
          <a:ln w="15239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39592" y="2821118"/>
            <a:ext cx="1112520" cy="67881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algn="ctr">
              <a:spcBef>
                <a:spcPts val="509"/>
              </a:spcBef>
            </a:pPr>
            <a:r>
              <a:rPr spc="-45" dirty="0">
                <a:solidFill>
                  <a:srgbClr val="5F5F5F"/>
                </a:solidFill>
                <a:latin typeface="Cambria Math"/>
                <a:cs typeface="Cambria Math"/>
              </a:rPr>
              <a:t>𝑣𝑎𝑟</a:t>
            </a:r>
            <a:r>
              <a:rPr sz="1950" spc="-67" baseline="-14957" dirty="0">
                <a:solidFill>
                  <a:srgbClr val="5F5F5F"/>
                </a:solidFill>
                <a:latin typeface="Cambria Math"/>
                <a:cs typeface="Cambria Math"/>
              </a:rPr>
              <a:t>1</a:t>
            </a:r>
            <a:r>
              <a:rPr sz="1950" spc="7" baseline="-14957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spc="-25" dirty="0">
                <a:solidFill>
                  <a:srgbClr val="5F5F5F"/>
                </a:solidFill>
                <a:latin typeface="Cambria Math"/>
                <a:cs typeface="Cambria Math"/>
              </a:rPr>
              <a:t>+𝑣𝑎𝑟</a:t>
            </a:r>
            <a:r>
              <a:rPr sz="1950" spc="-37" baseline="-14957" dirty="0">
                <a:solidFill>
                  <a:srgbClr val="5F5F5F"/>
                </a:solidFill>
                <a:latin typeface="Cambria Math"/>
                <a:cs typeface="Cambria Math"/>
              </a:rPr>
              <a:t>2</a:t>
            </a:r>
            <a:endParaRPr sz="1950" baseline="-14957">
              <a:solidFill>
                <a:prstClr val="black"/>
              </a:solidFill>
              <a:latin typeface="Cambria Math"/>
              <a:cs typeface="Cambria Math"/>
            </a:endParaRPr>
          </a:p>
          <a:p>
            <a:pPr marR="79375" algn="ctr">
              <a:spcBef>
                <a:spcPts val="409"/>
              </a:spcBef>
              <a:tabLst>
                <a:tab pos="563880" algn="l"/>
              </a:tabLst>
            </a:pP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𝑛</a:t>
            </a:r>
            <a:r>
              <a:rPr sz="1950" baseline="-14957" dirty="0">
                <a:solidFill>
                  <a:srgbClr val="5F5F5F"/>
                </a:solidFill>
                <a:latin typeface="Cambria Math"/>
                <a:cs typeface="Cambria Math"/>
              </a:rPr>
              <a:t>1	</a:t>
            </a:r>
            <a:r>
              <a:rPr spc="15" dirty="0">
                <a:solidFill>
                  <a:srgbClr val="5F5F5F"/>
                </a:solidFill>
                <a:latin typeface="Cambria Math"/>
                <a:cs typeface="Cambria Math"/>
              </a:rPr>
              <a:t>𝑛</a:t>
            </a:r>
            <a:r>
              <a:rPr sz="1950" spc="22" baseline="-14957" dirty="0">
                <a:solidFill>
                  <a:srgbClr val="5F5F5F"/>
                </a:solidFill>
                <a:latin typeface="Cambria Math"/>
                <a:cs typeface="Cambria Math"/>
              </a:rPr>
              <a:t>2</a:t>
            </a:r>
            <a:endParaRPr sz="1950" baseline="-14957"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989192" y="3227704"/>
            <a:ext cx="721360" cy="0"/>
          </a:xfrm>
          <a:custGeom>
            <a:avLst/>
            <a:gdLst/>
            <a:ahLst/>
            <a:cxnLst/>
            <a:rect l="l" t="t" r="r" b="b"/>
            <a:pathLst>
              <a:path w="721359">
                <a:moveTo>
                  <a:pt x="0" y="0"/>
                </a:moveTo>
                <a:lnTo>
                  <a:pt x="720852" y="0"/>
                </a:lnTo>
              </a:path>
            </a:pathLst>
          </a:custGeom>
          <a:ln w="15239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90716" y="2979927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>
                <a:moveTo>
                  <a:pt x="0" y="0"/>
                </a:moveTo>
                <a:lnTo>
                  <a:pt x="220218" y="0"/>
                </a:lnTo>
              </a:path>
            </a:pathLst>
          </a:custGeom>
          <a:ln w="11938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82969" y="2979927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>
                <a:moveTo>
                  <a:pt x="0" y="0"/>
                </a:moveTo>
                <a:lnTo>
                  <a:pt x="226313" y="0"/>
                </a:lnTo>
              </a:path>
            </a:pathLst>
          </a:custGeom>
          <a:ln w="11938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82792" y="2879217"/>
            <a:ext cx="1132205" cy="473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7034">
              <a:lnSpc>
                <a:spcPts val="1764"/>
              </a:lnSpc>
              <a:spcBef>
                <a:spcPts val="100"/>
              </a:spcBef>
            </a:pPr>
            <a:r>
              <a:rPr spc="-5" dirty="0">
                <a:solidFill>
                  <a:srgbClr val="5F5F5F"/>
                </a:solidFill>
                <a:latin typeface="Cambria Math"/>
                <a:cs typeface="Cambria Math"/>
              </a:rPr>
              <a:t>𝑥</a:t>
            </a:r>
            <a:r>
              <a:rPr sz="1950" spc="-7" baseline="-14957" dirty="0">
                <a:solidFill>
                  <a:srgbClr val="5F5F5F"/>
                </a:solidFill>
                <a:latin typeface="Cambria Math"/>
                <a:cs typeface="Cambria Math"/>
              </a:rPr>
              <a:t>1 </a:t>
            </a: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−</a:t>
            </a:r>
            <a:r>
              <a:rPr spc="-180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spc="15" dirty="0">
                <a:solidFill>
                  <a:srgbClr val="5F5F5F"/>
                </a:solidFill>
                <a:latin typeface="Cambria Math"/>
                <a:cs typeface="Cambria Math"/>
              </a:rPr>
              <a:t>𝑥</a:t>
            </a:r>
            <a:r>
              <a:rPr sz="1950" spc="22" baseline="-14957" dirty="0">
                <a:solidFill>
                  <a:srgbClr val="5F5F5F"/>
                </a:solidFill>
                <a:latin typeface="Cambria Math"/>
                <a:cs typeface="Cambria Math"/>
              </a:rPr>
              <a:t>2</a:t>
            </a:r>
            <a:endParaRPr sz="1950" baseline="-14957">
              <a:solidFill>
                <a:prstClr val="black"/>
              </a:solidFill>
              <a:latin typeface="Cambria Math"/>
              <a:cs typeface="Cambria Math"/>
            </a:endParaRPr>
          </a:p>
          <a:p>
            <a:pPr marL="12700">
              <a:lnSpc>
                <a:spcPts val="1764"/>
              </a:lnSpc>
            </a:pP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𝑡</a:t>
            </a:r>
            <a:r>
              <a:rPr spc="140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=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05525" y="3205352"/>
            <a:ext cx="483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5F5F5F"/>
                </a:solidFill>
                <a:latin typeface="Cambria Math"/>
                <a:cs typeface="Cambria Math"/>
              </a:rPr>
              <a:t>𝑆𝐸𝑀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87295" y="3915155"/>
            <a:ext cx="1937004" cy="3871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84832" y="3921252"/>
            <a:ext cx="1741932" cy="4221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13204" y="3941064"/>
            <a:ext cx="1835150" cy="285115"/>
          </a:xfrm>
          <a:custGeom>
            <a:avLst/>
            <a:gdLst/>
            <a:ahLst/>
            <a:cxnLst/>
            <a:rect l="l" t="t" r="r" b="b"/>
            <a:pathLst>
              <a:path w="1835150" h="285114">
                <a:moveTo>
                  <a:pt x="1787397" y="0"/>
                </a:moveTo>
                <a:lnTo>
                  <a:pt x="47497" y="0"/>
                </a:lnTo>
                <a:lnTo>
                  <a:pt x="28985" y="3731"/>
                </a:lnTo>
                <a:lnTo>
                  <a:pt x="13890" y="13909"/>
                </a:lnTo>
                <a:lnTo>
                  <a:pt x="3724" y="29007"/>
                </a:lnTo>
                <a:lnTo>
                  <a:pt x="0" y="47498"/>
                </a:lnTo>
                <a:lnTo>
                  <a:pt x="0" y="237490"/>
                </a:lnTo>
                <a:lnTo>
                  <a:pt x="3724" y="255980"/>
                </a:lnTo>
                <a:lnTo>
                  <a:pt x="13890" y="271078"/>
                </a:lnTo>
                <a:lnTo>
                  <a:pt x="28985" y="281256"/>
                </a:lnTo>
                <a:lnTo>
                  <a:pt x="47497" y="284988"/>
                </a:lnTo>
                <a:lnTo>
                  <a:pt x="1787397" y="284988"/>
                </a:lnTo>
                <a:lnTo>
                  <a:pt x="1805910" y="281256"/>
                </a:lnTo>
                <a:lnTo>
                  <a:pt x="1821005" y="271078"/>
                </a:lnTo>
                <a:lnTo>
                  <a:pt x="1831171" y="255980"/>
                </a:lnTo>
                <a:lnTo>
                  <a:pt x="1834895" y="237490"/>
                </a:lnTo>
                <a:lnTo>
                  <a:pt x="1834895" y="47498"/>
                </a:lnTo>
                <a:lnTo>
                  <a:pt x="1831171" y="29007"/>
                </a:lnTo>
                <a:lnTo>
                  <a:pt x="1821005" y="13909"/>
                </a:lnTo>
                <a:lnTo>
                  <a:pt x="1805910" y="3731"/>
                </a:lnTo>
                <a:lnTo>
                  <a:pt x="1787397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89733" y="3971950"/>
            <a:ext cx="1480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cs typeface="Calibri"/>
              </a:rPr>
              <a:t>Standard </a:t>
            </a:r>
            <a:r>
              <a:rPr sz="1200" spc="-10" dirty="0">
                <a:solidFill>
                  <a:srgbClr val="FFFFFF"/>
                </a:solidFill>
                <a:cs typeface="Calibri"/>
              </a:rPr>
              <a:t>Error </a:t>
            </a:r>
            <a:r>
              <a:rPr sz="1200" spc="-5" dirty="0">
                <a:solidFill>
                  <a:srgbClr val="FFFFFF"/>
                </a:solidFill>
                <a:cs typeface="Calibri"/>
              </a:rPr>
              <a:t>of</a:t>
            </a:r>
            <a:r>
              <a:rPr sz="1200" spc="-100" dirty="0">
                <a:solidFill>
                  <a:srgbClr val="FFFFFF"/>
                </a:solidFill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cs typeface="Calibri"/>
              </a:rPr>
              <a:t>Mean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00115" y="3915155"/>
            <a:ext cx="1354836" cy="3871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724144" y="3921252"/>
            <a:ext cx="905281" cy="4221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526023" y="3941064"/>
            <a:ext cx="1252855" cy="285115"/>
          </a:xfrm>
          <a:custGeom>
            <a:avLst/>
            <a:gdLst/>
            <a:ahLst/>
            <a:cxnLst/>
            <a:rect l="l" t="t" r="r" b="b"/>
            <a:pathLst>
              <a:path w="1252854" h="285114">
                <a:moveTo>
                  <a:pt x="1205229" y="0"/>
                </a:moveTo>
                <a:lnTo>
                  <a:pt x="47498" y="0"/>
                </a:lnTo>
                <a:lnTo>
                  <a:pt x="28985" y="3731"/>
                </a:lnTo>
                <a:lnTo>
                  <a:pt x="13890" y="13909"/>
                </a:lnTo>
                <a:lnTo>
                  <a:pt x="3724" y="29007"/>
                </a:lnTo>
                <a:lnTo>
                  <a:pt x="0" y="47498"/>
                </a:lnTo>
                <a:lnTo>
                  <a:pt x="0" y="237490"/>
                </a:lnTo>
                <a:lnTo>
                  <a:pt x="3724" y="255975"/>
                </a:lnTo>
                <a:lnTo>
                  <a:pt x="13890" y="271073"/>
                </a:lnTo>
                <a:lnTo>
                  <a:pt x="28985" y="281254"/>
                </a:lnTo>
                <a:lnTo>
                  <a:pt x="47498" y="284988"/>
                </a:lnTo>
                <a:lnTo>
                  <a:pt x="1205229" y="284988"/>
                </a:lnTo>
                <a:lnTo>
                  <a:pt x="1223742" y="281254"/>
                </a:lnTo>
                <a:lnTo>
                  <a:pt x="1238837" y="271073"/>
                </a:lnTo>
                <a:lnTo>
                  <a:pt x="1249003" y="255975"/>
                </a:lnTo>
                <a:lnTo>
                  <a:pt x="1252727" y="237490"/>
                </a:lnTo>
                <a:lnTo>
                  <a:pt x="1252727" y="47498"/>
                </a:lnTo>
                <a:lnTo>
                  <a:pt x="1249003" y="29007"/>
                </a:lnTo>
                <a:lnTo>
                  <a:pt x="1238837" y="13909"/>
                </a:lnTo>
                <a:lnTo>
                  <a:pt x="1223742" y="3731"/>
                </a:lnTo>
                <a:lnTo>
                  <a:pt x="1205229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30951" y="3971950"/>
            <a:ext cx="645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cs typeface="Calibri"/>
              </a:rPr>
              <a:t>t</a:t>
            </a:r>
            <a:r>
              <a:rPr sz="1200" spc="-50" dirty="0">
                <a:solidFill>
                  <a:srgbClr val="FFFFFF"/>
                </a:solidFill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cs typeface="Calibri"/>
              </a:rPr>
              <a:t>statistics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622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069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 - T - 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2819400" y="1522475"/>
            <a:ext cx="3573779" cy="3247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845180" y="1548130"/>
          <a:ext cx="3440429" cy="3126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6810"/>
                <a:gridCol w="1146810"/>
                <a:gridCol w="1146809"/>
              </a:tblGrid>
              <a:tr h="26060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Subject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r>
                        <a:rPr sz="13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r>
                        <a:rPr sz="13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476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477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16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578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565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578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2310383" y="1033310"/>
            <a:ext cx="4573524" cy="428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79548" y="1036281"/>
            <a:ext cx="4235196" cy="475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36292" y="1059180"/>
            <a:ext cx="4471670" cy="326390"/>
          </a:xfrm>
          <a:prstGeom prst="rect">
            <a:avLst/>
          </a:prstGeom>
          <a:solidFill>
            <a:srgbClr val="0F7E70"/>
          </a:solidFill>
        </p:spPr>
        <p:txBody>
          <a:bodyPr vert="horz" wrap="square" lIns="0" tIns="45085" rIns="0" bIns="0" rtlCol="0">
            <a:spAutoFit/>
          </a:bodyPr>
          <a:lstStyle/>
          <a:p>
            <a:pPr marL="276225">
              <a:spcBef>
                <a:spcPts val="355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Calculate </a:t>
            </a:r>
            <a:r>
              <a:rPr sz="1400" dirty="0">
                <a:solidFill>
                  <a:srgbClr val="FFFFFF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paired </a:t>
            </a:r>
            <a:r>
              <a:rPr sz="1400" dirty="0">
                <a:solidFill>
                  <a:srgbClr val="FFFFFF"/>
                </a:solidFill>
                <a:cs typeface="Calibri"/>
              </a:rPr>
              <a:t>t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test by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hand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for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the following</a:t>
            </a:r>
            <a:r>
              <a:rPr sz="1400" spc="2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data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4696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069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 - T - 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19100" y="1034796"/>
            <a:ext cx="1063764" cy="43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7595" y="1051572"/>
            <a:ext cx="745236" cy="454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6344" y="1059180"/>
            <a:ext cx="973836" cy="344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6344" y="1059180"/>
            <a:ext cx="974090" cy="344805"/>
          </a:xfrm>
          <a:custGeom>
            <a:avLst/>
            <a:gdLst/>
            <a:ahLst/>
            <a:cxnLst/>
            <a:rect l="l" t="t" r="r" b="b"/>
            <a:pathLst>
              <a:path w="974090" h="344805">
                <a:moveTo>
                  <a:pt x="0" y="57404"/>
                </a:moveTo>
                <a:lnTo>
                  <a:pt x="4511" y="35040"/>
                </a:lnTo>
                <a:lnTo>
                  <a:pt x="16814" y="16795"/>
                </a:lnTo>
                <a:lnTo>
                  <a:pt x="35061" y="4504"/>
                </a:lnTo>
                <a:lnTo>
                  <a:pt x="57404" y="0"/>
                </a:lnTo>
                <a:lnTo>
                  <a:pt x="916432" y="0"/>
                </a:lnTo>
                <a:lnTo>
                  <a:pt x="938795" y="4504"/>
                </a:lnTo>
                <a:lnTo>
                  <a:pt x="957040" y="16795"/>
                </a:lnTo>
                <a:lnTo>
                  <a:pt x="969331" y="35040"/>
                </a:lnTo>
                <a:lnTo>
                  <a:pt x="973836" y="57404"/>
                </a:lnTo>
                <a:lnTo>
                  <a:pt x="973836" y="287020"/>
                </a:lnTo>
                <a:lnTo>
                  <a:pt x="969331" y="309383"/>
                </a:lnTo>
                <a:lnTo>
                  <a:pt x="957040" y="327628"/>
                </a:lnTo>
                <a:lnTo>
                  <a:pt x="938795" y="339919"/>
                </a:lnTo>
                <a:lnTo>
                  <a:pt x="916432" y="344424"/>
                </a:lnTo>
                <a:lnTo>
                  <a:pt x="57404" y="344424"/>
                </a:lnTo>
                <a:lnTo>
                  <a:pt x="35061" y="339919"/>
                </a:lnTo>
                <a:lnTo>
                  <a:pt x="16814" y="327628"/>
                </a:lnTo>
                <a:lnTo>
                  <a:pt x="4511" y="309383"/>
                </a:lnTo>
                <a:lnTo>
                  <a:pt x="0" y="287020"/>
                </a:lnTo>
                <a:lnTo>
                  <a:pt x="0" y="57404"/>
                </a:lnTo>
                <a:close/>
              </a:path>
            </a:pathLst>
          </a:custGeom>
          <a:ln w="9144">
            <a:solidFill>
              <a:srgbClr val="12A994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66644" y="1008862"/>
            <a:ext cx="3461004" cy="4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03804" y="1045425"/>
            <a:ext cx="3183636" cy="4755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5162" y="1100150"/>
            <a:ext cx="55365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421890" algn="l"/>
              </a:tabLst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Step</a:t>
            </a:r>
            <a:r>
              <a:rPr sz="1400" spc="-1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cs typeface="Calibri"/>
              </a:rPr>
              <a:t>1	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Subtract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each </a:t>
            </a:r>
            <a:r>
              <a:rPr sz="1400" dirty="0">
                <a:solidFill>
                  <a:srgbClr val="095A82"/>
                </a:solidFill>
                <a:cs typeface="Calibri"/>
              </a:rPr>
              <a:t>Y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score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from each </a:t>
            </a:r>
            <a:r>
              <a:rPr sz="1400" dirty="0">
                <a:solidFill>
                  <a:srgbClr val="095A82"/>
                </a:solidFill>
                <a:cs typeface="Calibri"/>
              </a:rPr>
              <a:t>X</a:t>
            </a:r>
            <a:r>
              <a:rPr sz="1400" spc="-5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score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19400" y="1531619"/>
            <a:ext cx="3573779" cy="32476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845180" y="1557274"/>
          <a:ext cx="3441700" cy="31268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0425"/>
                <a:gridCol w="860425"/>
                <a:gridCol w="860425"/>
                <a:gridCol w="860425"/>
              </a:tblGrid>
              <a:tr h="26060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Subject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r>
                        <a:rPr sz="9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1-Score2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476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477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565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578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578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762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76900" y="2571750"/>
            <a:ext cx="3189731" cy="2116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11038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IN" sz="2800" spc="-10" dirty="0">
                <a:solidFill>
                  <a:srgbClr val="095A82"/>
                </a:solidFill>
              </a:rPr>
              <a:t>Course </a:t>
            </a:r>
            <a:r>
              <a:rPr sz="2800" spc="-10" dirty="0">
                <a:solidFill>
                  <a:srgbClr val="095A82"/>
                </a:solidFill>
              </a:rPr>
              <a:t>Obje</a:t>
            </a:r>
            <a:r>
              <a:rPr sz="2800" dirty="0">
                <a:solidFill>
                  <a:srgbClr val="095A82"/>
                </a:solidFill>
              </a:rPr>
              <a:t>c</a:t>
            </a:r>
            <a:r>
              <a:rPr sz="2800" spc="-5" dirty="0">
                <a:solidFill>
                  <a:srgbClr val="095A82"/>
                </a:solidFill>
              </a:rPr>
              <a:t>tiv</a:t>
            </a:r>
            <a:r>
              <a:rPr sz="2800" spc="-20" dirty="0">
                <a:solidFill>
                  <a:srgbClr val="095A82"/>
                </a:solidFill>
              </a:rPr>
              <a:t>e</a:t>
            </a:r>
            <a:r>
              <a:rPr sz="2800" spc="-5" dirty="0">
                <a:solidFill>
                  <a:srgbClr val="095A82"/>
                </a:solidFill>
              </a:rPr>
              <a:t>s</a:t>
            </a:r>
            <a:endParaRPr sz="2800" dirty="0"/>
          </a:p>
        </p:txBody>
      </p:sp>
      <p:sp>
        <p:nvSpPr>
          <p:cNvPr id="7" name="object 7"/>
          <p:cNvSpPr txBox="1"/>
          <p:nvPr/>
        </p:nvSpPr>
        <p:spPr>
          <a:xfrm>
            <a:off x="471016" y="933957"/>
            <a:ext cx="6386983" cy="22012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buClr>
                <a:srgbClr val="095A82"/>
              </a:buClr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After completing this module, you should be able to:</a:t>
            </a:r>
          </a:p>
          <a:p>
            <a:pPr marL="598170" indent="-572770">
              <a:spcBef>
                <a:spcPts val="4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endParaRPr lang="en-IN" sz="1400" spc="-10" dirty="0">
              <a:solidFill>
                <a:srgbClr val="0070C0"/>
              </a:solidFill>
              <a:latin typeface="Arial Rounded MT Bold" panose="020F0704030504030204" pitchFamily="34" charset="0"/>
              <a:cs typeface="Calibri"/>
            </a:endParaRPr>
          </a:p>
          <a:p>
            <a:pPr marL="311150" indent="-285750"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Understand </a:t>
            </a:r>
            <a:r>
              <a:rPr lang="en-IN" sz="14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Parametric Test</a:t>
            </a:r>
          </a:p>
          <a:p>
            <a:pPr marL="311150" indent="-285750"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endParaRPr lang="en-IN" sz="1400" spc="-10" dirty="0">
              <a:solidFill>
                <a:srgbClr val="0070C0"/>
              </a:solidFill>
              <a:latin typeface="Arial Rounded MT Bold" panose="020F0704030504030204" pitchFamily="34" charset="0"/>
              <a:cs typeface="Calibri"/>
            </a:endParaRPr>
          </a:p>
          <a:p>
            <a:pPr marL="311150" indent="-285750"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Understand Non-Parametric Test</a:t>
            </a:r>
          </a:p>
          <a:p>
            <a:pPr marL="311150" indent="-285750"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endParaRPr lang="en-IN" sz="1400" spc="-10" dirty="0">
              <a:solidFill>
                <a:srgbClr val="0070C0"/>
              </a:solidFill>
              <a:latin typeface="Arial Rounded MT Bold" panose="020F0704030504030204" pitchFamily="34" charset="0"/>
              <a:cs typeface="Calibri"/>
            </a:endParaRPr>
          </a:p>
          <a:p>
            <a:pPr marL="311150" indent="-285750"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Understand A/B testing</a:t>
            </a:r>
          </a:p>
          <a:p>
            <a:pPr marL="299085" indent="-286385"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endParaRPr lang="en-IN" sz="1400" spc="-5" dirty="0" smtClean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>
              <a:spcBef>
                <a:spcPts val="10"/>
              </a:spcBef>
              <a:buClr>
                <a:srgbClr val="095A82"/>
              </a:buClr>
              <a:buFont typeface="Wingdings"/>
              <a:buChar char=""/>
            </a:pPr>
            <a:endParaRPr sz="14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299085" indent="-286385"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endParaRPr sz="1200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544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069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 - T - 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19100" y="1034796"/>
            <a:ext cx="1063764" cy="43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7595" y="1051572"/>
            <a:ext cx="745236" cy="454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6344" y="1059180"/>
            <a:ext cx="973836" cy="344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6344" y="1059180"/>
            <a:ext cx="974090" cy="344805"/>
          </a:xfrm>
          <a:custGeom>
            <a:avLst/>
            <a:gdLst/>
            <a:ahLst/>
            <a:cxnLst/>
            <a:rect l="l" t="t" r="r" b="b"/>
            <a:pathLst>
              <a:path w="974090" h="344805">
                <a:moveTo>
                  <a:pt x="0" y="57404"/>
                </a:moveTo>
                <a:lnTo>
                  <a:pt x="4511" y="35040"/>
                </a:lnTo>
                <a:lnTo>
                  <a:pt x="16814" y="16795"/>
                </a:lnTo>
                <a:lnTo>
                  <a:pt x="35061" y="4504"/>
                </a:lnTo>
                <a:lnTo>
                  <a:pt x="57404" y="0"/>
                </a:lnTo>
                <a:lnTo>
                  <a:pt x="916432" y="0"/>
                </a:lnTo>
                <a:lnTo>
                  <a:pt x="938795" y="4504"/>
                </a:lnTo>
                <a:lnTo>
                  <a:pt x="957040" y="16795"/>
                </a:lnTo>
                <a:lnTo>
                  <a:pt x="969331" y="35040"/>
                </a:lnTo>
                <a:lnTo>
                  <a:pt x="973836" y="57404"/>
                </a:lnTo>
                <a:lnTo>
                  <a:pt x="973836" y="287020"/>
                </a:lnTo>
                <a:lnTo>
                  <a:pt x="969331" y="309383"/>
                </a:lnTo>
                <a:lnTo>
                  <a:pt x="957040" y="327628"/>
                </a:lnTo>
                <a:lnTo>
                  <a:pt x="938795" y="339919"/>
                </a:lnTo>
                <a:lnTo>
                  <a:pt x="916432" y="344424"/>
                </a:lnTo>
                <a:lnTo>
                  <a:pt x="57404" y="344424"/>
                </a:lnTo>
                <a:lnTo>
                  <a:pt x="35061" y="339919"/>
                </a:lnTo>
                <a:lnTo>
                  <a:pt x="16814" y="327628"/>
                </a:lnTo>
                <a:lnTo>
                  <a:pt x="4511" y="309383"/>
                </a:lnTo>
                <a:lnTo>
                  <a:pt x="0" y="287020"/>
                </a:lnTo>
                <a:lnTo>
                  <a:pt x="0" y="57404"/>
                </a:lnTo>
                <a:close/>
              </a:path>
            </a:pathLst>
          </a:custGeom>
          <a:ln w="9144">
            <a:solidFill>
              <a:srgbClr val="12A994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5162" y="1100150"/>
            <a:ext cx="477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Step</a:t>
            </a:r>
            <a:r>
              <a:rPr sz="1400" spc="-8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cs typeface="Calibri"/>
              </a:rPr>
              <a:t>2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57727" y="4410455"/>
            <a:ext cx="2878836" cy="3977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51632" y="4398264"/>
            <a:ext cx="2887980" cy="4755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83635" y="4436364"/>
            <a:ext cx="2776855" cy="295910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31115" rIns="0" bIns="0" rtlCol="0">
            <a:spAutoFit/>
          </a:bodyPr>
          <a:lstStyle/>
          <a:p>
            <a:pPr marL="101600">
              <a:spcBef>
                <a:spcPts val="245"/>
              </a:spcBef>
            </a:pPr>
            <a:r>
              <a:rPr sz="1400" dirty="0">
                <a:solidFill>
                  <a:srgbClr val="095A82"/>
                </a:solidFill>
                <a:cs typeface="Calibri"/>
              </a:rPr>
              <a:t>Add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up </a:t>
            </a:r>
            <a:r>
              <a:rPr sz="1400" dirty="0">
                <a:solidFill>
                  <a:srgbClr val="095A82"/>
                </a:solidFill>
                <a:cs typeface="Calibri"/>
              </a:rPr>
              <a:t>all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of the values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from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Step</a:t>
            </a:r>
            <a:r>
              <a:rPr sz="1400" spc="-3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dirty="0">
                <a:solidFill>
                  <a:srgbClr val="095A82"/>
                </a:solidFill>
                <a:cs typeface="Calibri"/>
              </a:rPr>
              <a:t>1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19400" y="891539"/>
            <a:ext cx="3573779" cy="35082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845180" y="917194"/>
          <a:ext cx="3441700" cy="3387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0425"/>
                <a:gridCol w="860425"/>
                <a:gridCol w="860425"/>
                <a:gridCol w="860425"/>
              </a:tblGrid>
              <a:tr h="26060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Subject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r>
                        <a:rPr sz="9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1-Score2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476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476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515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-73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838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069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 - T - 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19100" y="1034796"/>
            <a:ext cx="1063764" cy="43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7595" y="1051572"/>
            <a:ext cx="745236" cy="454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6344" y="1059180"/>
            <a:ext cx="973836" cy="344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6344" y="1059180"/>
            <a:ext cx="974090" cy="344805"/>
          </a:xfrm>
          <a:custGeom>
            <a:avLst/>
            <a:gdLst/>
            <a:ahLst/>
            <a:cxnLst/>
            <a:rect l="l" t="t" r="r" b="b"/>
            <a:pathLst>
              <a:path w="974090" h="344805">
                <a:moveTo>
                  <a:pt x="0" y="57404"/>
                </a:moveTo>
                <a:lnTo>
                  <a:pt x="4511" y="35040"/>
                </a:lnTo>
                <a:lnTo>
                  <a:pt x="16814" y="16795"/>
                </a:lnTo>
                <a:lnTo>
                  <a:pt x="35061" y="4504"/>
                </a:lnTo>
                <a:lnTo>
                  <a:pt x="57404" y="0"/>
                </a:lnTo>
                <a:lnTo>
                  <a:pt x="916432" y="0"/>
                </a:lnTo>
                <a:lnTo>
                  <a:pt x="938795" y="4504"/>
                </a:lnTo>
                <a:lnTo>
                  <a:pt x="957040" y="16795"/>
                </a:lnTo>
                <a:lnTo>
                  <a:pt x="969331" y="35040"/>
                </a:lnTo>
                <a:lnTo>
                  <a:pt x="973836" y="57404"/>
                </a:lnTo>
                <a:lnTo>
                  <a:pt x="973836" y="287020"/>
                </a:lnTo>
                <a:lnTo>
                  <a:pt x="969331" y="309383"/>
                </a:lnTo>
                <a:lnTo>
                  <a:pt x="957040" y="327628"/>
                </a:lnTo>
                <a:lnTo>
                  <a:pt x="938795" y="339919"/>
                </a:lnTo>
                <a:lnTo>
                  <a:pt x="916432" y="344424"/>
                </a:lnTo>
                <a:lnTo>
                  <a:pt x="57404" y="344424"/>
                </a:lnTo>
                <a:lnTo>
                  <a:pt x="35061" y="339919"/>
                </a:lnTo>
                <a:lnTo>
                  <a:pt x="16814" y="327628"/>
                </a:lnTo>
                <a:lnTo>
                  <a:pt x="4511" y="309383"/>
                </a:lnTo>
                <a:lnTo>
                  <a:pt x="0" y="287020"/>
                </a:lnTo>
                <a:lnTo>
                  <a:pt x="0" y="57404"/>
                </a:lnTo>
                <a:close/>
              </a:path>
            </a:pathLst>
          </a:custGeom>
          <a:ln w="9144">
            <a:solidFill>
              <a:srgbClr val="12A994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5162" y="1100150"/>
            <a:ext cx="477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Step</a:t>
            </a:r>
            <a:r>
              <a:rPr sz="1400" spc="-8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cs typeface="Calibri"/>
              </a:rPr>
              <a:t>3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19400" y="891540"/>
            <a:ext cx="3573779" cy="3584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845180" y="917194"/>
          <a:ext cx="3441698" cy="3463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340"/>
                <a:gridCol w="688340"/>
                <a:gridCol w="688340"/>
                <a:gridCol w="688339"/>
                <a:gridCol w="688339"/>
              </a:tblGrid>
              <a:tr h="33680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Subject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185420" marR="145415" indent="-3238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r>
                        <a:rPr sz="9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1- 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Score2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110489" marR="101600" indent="393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(Score1-  </a:t>
                      </a:r>
                      <a:r>
                        <a:rPr sz="9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re2</a:t>
                      </a:r>
                      <a:r>
                        <a:rPr sz="9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^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476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196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476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256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515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-73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3157727" y="4410455"/>
            <a:ext cx="2878836" cy="3977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85160" y="4398264"/>
            <a:ext cx="2820924" cy="4755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83635" y="4436364"/>
            <a:ext cx="2776855" cy="295910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31115" rIns="0" bIns="0" rtlCol="0">
            <a:spAutoFit/>
          </a:bodyPr>
          <a:lstStyle/>
          <a:p>
            <a:pPr marL="135255">
              <a:spcBef>
                <a:spcPts val="245"/>
              </a:spcBef>
            </a:pPr>
            <a:r>
              <a:rPr sz="1400" spc="-10" dirty="0">
                <a:solidFill>
                  <a:srgbClr val="095A82"/>
                </a:solidFill>
                <a:cs typeface="Calibri"/>
              </a:rPr>
              <a:t>Square </a:t>
            </a:r>
            <a:r>
              <a:rPr sz="1400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differences from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Step</a:t>
            </a:r>
            <a:r>
              <a:rPr sz="1400" spc="-2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dirty="0">
                <a:solidFill>
                  <a:srgbClr val="095A82"/>
                </a:solidFill>
                <a:cs typeface="Calibri"/>
              </a:rPr>
              <a:t>1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818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069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 - T - 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19100" y="1034796"/>
            <a:ext cx="1063764" cy="43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7595" y="1051572"/>
            <a:ext cx="745236" cy="454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6344" y="1059180"/>
            <a:ext cx="973836" cy="344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6344" y="1059180"/>
            <a:ext cx="974090" cy="344805"/>
          </a:xfrm>
          <a:custGeom>
            <a:avLst/>
            <a:gdLst/>
            <a:ahLst/>
            <a:cxnLst/>
            <a:rect l="l" t="t" r="r" b="b"/>
            <a:pathLst>
              <a:path w="974090" h="344805">
                <a:moveTo>
                  <a:pt x="0" y="57404"/>
                </a:moveTo>
                <a:lnTo>
                  <a:pt x="4511" y="35040"/>
                </a:lnTo>
                <a:lnTo>
                  <a:pt x="16814" y="16795"/>
                </a:lnTo>
                <a:lnTo>
                  <a:pt x="35061" y="4504"/>
                </a:lnTo>
                <a:lnTo>
                  <a:pt x="57404" y="0"/>
                </a:lnTo>
                <a:lnTo>
                  <a:pt x="916432" y="0"/>
                </a:lnTo>
                <a:lnTo>
                  <a:pt x="938795" y="4504"/>
                </a:lnTo>
                <a:lnTo>
                  <a:pt x="957040" y="16795"/>
                </a:lnTo>
                <a:lnTo>
                  <a:pt x="969331" y="35040"/>
                </a:lnTo>
                <a:lnTo>
                  <a:pt x="973836" y="57404"/>
                </a:lnTo>
                <a:lnTo>
                  <a:pt x="973836" y="287020"/>
                </a:lnTo>
                <a:lnTo>
                  <a:pt x="969331" y="309383"/>
                </a:lnTo>
                <a:lnTo>
                  <a:pt x="957040" y="327628"/>
                </a:lnTo>
                <a:lnTo>
                  <a:pt x="938795" y="339919"/>
                </a:lnTo>
                <a:lnTo>
                  <a:pt x="916432" y="344424"/>
                </a:lnTo>
                <a:lnTo>
                  <a:pt x="57404" y="344424"/>
                </a:lnTo>
                <a:lnTo>
                  <a:pt x="35061" y="339919"/>
                </a:lnTo>
                <a:lnTo>
                  <a:pt x="16814" y="327628"/>
                </a:lnTo>
                <a:lnTo>
                  <a:pt x="4511" y="309383"/>
                </a:lnTo>
                <a:lnTo>
                  <a:pt x="0" y="287020"/>
                </a:lnTo>
                <a:lnTo>
                  <a:pt x="0" y="57404"/>
                </a:lnTo>
                <a:close/>
              </a:path>
            </a:pathLst>
          </a:custGeom>
          <a:ln w="9144">
            <a:solidFill>
              <a:srgbClr val="12A994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5162" y="1100150"/>
            <a:ext cx="477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Step</a:t>
            </a:r>
            <a:r>
              <a:rPr sz="1400" spc="-8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cs typeface="Calibri"/>
              </a:rPr>
              <a:t>4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19400" y="891540"/>
            <a:ext cx="3573779" cy="3584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845180" y="917194"/>
          <a:ext cx="3441698" cy="3463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340"/>
                <a:gridCol w="688340"/>
                <a:gridCol w="688340"/>
                <a:gridCol w="688339"/>
                <a:gridCol w="688339"/>
              </a:tblGrid>
              <a:tr h="33680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Subject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185420" marR="145415" indent="-3238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r>
                        <a:rPr sz="9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1- 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Score2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110489" marR="101600" indent="393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(Score1-  </a:t>
                      </a:r>
                      <a:r>
                        <a:rPr sz="9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re2</a:t>
                      </a:r>
                      <a:r>
                        <a:rPr sz="9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^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476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196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476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256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81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515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-73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1131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2513076" y="4431791"/>
            <a:ext cx="4168139" cy="370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68523" y="4405884"/>
            <a:ext cx="3855720" cy="4755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38983" y="4457700"/>
            <a:ext cx="4066540" cy="268605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17145" rIns="0" bIns="0" rtlCol="0">
            <a:spAutoFit/>
          </a:bodyPr>
          <a:lstStyle/>
          <a:p>
            <a:pPr marL="263525">
              <a:spcBef>
                <a:spcPts val="135"/>
              </a:spcBef>
            </a:pPr>
            <a:r>
              <a:rPr sz="1400" dirty="0">
                <a:solidFill>
                  <a:srgbClr val="095A82"/>
                </a:solidFill>
                <a:cs typeface="Calibri"/>
              </a:rPr>
              <a:t>Add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up </a:t>
            </a:r>
            <a:r>
              <a:rPr sz="1400" dirty="0">
                <a:solidFill>
                  <a:srgbClr val="095A82"/>
                </a:solidFill>
                <a:cs typeface="Calibri"/>
              </a:rPr>
              <a:t>all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of the squared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differences from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Step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dirty="0">
                <a:solidFill>
                  <a:srgbClr val="095A82"/>
                </a:solidFill>
                <a:cs typeface="Calibri"/>
              </a:rPr>
              <a:t>3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9358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069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 - T - 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19100" y="1034796"/>
            <a:ext cx="1063764" cy="43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7595" y="1051572"/>
            <a:ext cx="745236" cy="454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6344" y="1059180"/>
            <a:ext cx="973836" cy="344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6344" y="1059180"/>
            <a:ext cx="974090" cy="344805"/>
          </a:xfrm>
          <a:custGeom>
            <a:avLst/>
            <a:gdLst/>
            <a:ahLst/>
            <a:cxnLst/>
            <a:rect l="l" t="t" r="r" b="b"/>
            <a:pathLst>
              <a:path w="974090" h="344805">
                <a:moveTo>
                  <a:pt x="0" y="57404"/>
                </a:moveTo>
                <a:lnTo>
                  <a:pt x="4511" y="35040"/>
                </a:lnTo>
                <a:lnTo>
                  <a:pt x="16814" y="16795"/>
                </a:lnTo>
                <a:lnTo>
                  <a:pt x="35061" y="4504"/>
                </a:lnTo>
                <a:lnTo>
                  <a:pt x="57404" y="0"/>
                </a:lnTo>
                <a:lnTo>
                  <a:pt x="916432" y="0"/>
                </a:lnTo>
                <a:lnTo>
                  <a:pt x="938795" y="4504"/>
                </a:lnTo>
                <a:lnTo>
                  <a:pt x="957040" y="16795"/>
                </a:lnTo>
                <a:lnTo>
                  <a:pt x="969331" y="35040"/>
                </a:lnTo>
                <a:lnTo>
                  <a:pt x="973836" y="57404"/>
                </a:lnTo>
                <a:lnTo>
                  <a:pt x="973836" y="287020"/>
                </a:lnTo>
                <a:lnTo>
                  <a:pt x="969331" y="309383"/>
                </a:lnTo>
                <a:lnTo>
                  <a:pt x="957040" y="327628"/>
                </a:lnTo>
                <a:lnTo>
                  <a:pt x="938795" y="339919"/>
                </a:lnTo>
                <a:lnTo>
                  <a:pt x="916432" y="344424"/>
                </a:lnTo>
                <a:lnTo>
                  <a:pt x="57404" y="344424"/>
                </a:lnTo>
                <a:lnTo>
                  <a:pt x="35061" y="339919"/>
                </a:lnTo>
                <a:lnTo>
                  <a:pt x="16814" y="327628"/>
                </a:lnTo>
                <a:lnTo>
                  <a:pt x="4511" y="309383"/>
                </a:lnTo>
                <a:lnTo>
                  <a:pt x="0" y="287020"/>
                </a:lnTo>
                <a:lnTo>
                  <a:pt x="0" y="57404"/>
                </a:lnTo>
                <a:close/>
              </a:path>
            </a:pathLst>
          </a:custGeom>
          <a:ln w="9144">
            <a:solidFill>
              <a:srgbClr val="12A994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13076" y="1043952"/>
            <a:ext cx="4168139" cy="426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56332" y="1045425"/>
            <a:ext cx="3878579" cy="4755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5162" y="1100150"/>
            <a:ext cx="589026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075180" algn="l"/>
              </a:tabLst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Step</a:t>
            </a:r>
            <a:r>
              <a:rPr sz="1400" spc="-1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cs typeface="Calibri"/>
              </a:rPr>
              <a:t>5	</a:t>
            </a:r>
            <a:r>
              <a:rPr sz="1400" dirty="0">
                <a:solidFill>
                  <a:srgbClr val="095A82"/>
                </a:solidFill>
                <a:cs typeface="Calibri"/>
              </a:rPr>
              <a:t>Use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following formula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to calculate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t-score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78453" y="1884375"/>
            <a:ext cx="3549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𝑡</a:t>
            </a:r>
            <a:r>
              <a:rPr spc="55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=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85234" y="2059939"/>
            <a:ext cx="1744980" cy="0"/>
          </a:xfrm>
          <a:custGeom>
            <a:avLst/>
            <a:gdLst/>
            <a:ahLst/>
            <a:cxnLst/>
            <a:rect l="l" t="t" r="r" b="b"/>
            <a:pathLst>
              <a:path w="1744979">
                <a:moveTo>
                  <a:pt x="0" y="0"/>
                </a:moveTo>
                <a:lnTo>
                  <a:pt x="1744979" y="0"/>
                </a:lnTo>
              </a:path>
            </a:pathLst>
          </a:custGeom>
          <a:ln w="15240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68596" y="1781301"/>
            <a:ext cx="514984" cy="212090"/>
          </a:xfrm>
          <a:custGeom>
            <a:avLst/>
            <a:gdLst/>
            <a:ahLst/>
            <a:cxnLst/>
            <a:rect l="l" t="t" r="r" b="b"/>
            <a:pathLst>
              <a:path w="514985" h="212089">
                <a:moveTo>
                  <a:pt x="447420" y="0"/>
                </a:moveTo>
                <a:lnTo>
                  <a:pt x="444500" y="8509"/>
                </a:lnTo>
                <a:lnTo>
                  <a:pt x="456713" y="13819"/>
                </a:lnTo>
                <a:lnTo>
                  <a:pt x="467248" y="21177"/>
                </a:lnTo>
                <a:lnTo>
                  <a:pt x="488662" y="55322"/>
                </a:lnTo>
                <a:lnTo>
                  <a:pt x="495680" y="104775"/>
                </a:lnTo>
                <a:lnTo>
                  <a:pt x="494895" y="123444"/>
                </a:lnTo>
                <a:lnTo>
                  <a:pt x="483107" y="169164"/>
                </a:lnTo>
                <a:lnTo>
                  <a:pt x="456854" y="197739"/>
                </a:lnTo>
                <a:lnTo>
                  <a:pt x="444753" y="203073"/>
                </a:lnTo>
                <a:lnTo>
                  <a:pt x="447420" y="211709"/>
                </a:lnTo>
                <a:lnTo>
                  <a:pt x="487890" y="187706"/>
                </a:lnTo>
                <a:lnTo>
                  <a:pt x="510619" y="143287"/>
                </a:lnTo>
                <a:lnTo>
                  <a:pt x="514985" y="105918"/>
                </a:lnTo>
                <a:lnTo>
                  <a:pt x="513889" y="86483"/>
                </a:lnTo>
                <a:lnTo>
                  <a:pt x="497458" y="37084"/>
                </a:lnTo>
                <a:lnTo>
                  <a:pt x="462776" y="5526"/>
                </a:lnTo>
                <a:lnTo>
                  <a:pt x="447420" y="0"/>
                </a:lnTo>
                <a:close/>
              </a:path>
              <a:path w="514985" h="212089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8"/>
                </a:lnTo>
                <a:lnTo>
                  <a:pt x="1093" y="125352"/>
                </a:lnTo>
                <a:lnTo>
                  <a:pt x="17399" y="174752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9"/>
                </a:lnTo>
                <a:lnTo>
                  <a:pt x="47767" y="190309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03"/>
                </a:lnTo>
                <a:lnTo>
                  <a:pt x="31876" y="42037"/>
                </a:lnTo>
                <a:lnTo>
                  <a:pt x="58398" y="13819"/>
                </a:lnTo>
                <a:lnTo>
                  <a:pt x="70612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30953" y="1710944"/>
            <a:ext cx="744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367" baseline="1543" dirty="0">
                <a:solidFill>
                  <a:srgbClr val="5F5F5F"/>
                </a:solidFill>
                <a:latin typeface="Cambria Math"/>
                <a:cs typeface="Cambria Math"/>
              </a:rPr>
              <a:t>σ </a:t>
            </a: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𝐷</a:t>
            </a:r>
            <a:r>
              <a:rPr spc="-25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sz="2700" spc="-60" baseline="1543" dirty="0">
                <a:solidFill>
                  <a:srgbClr val="5F5F5F"/>
                </a:solidFill>
                <a:latin typeface="Cambria Math"/>
                <a:cs typeface="Cambria Math"/>
              </a:rPr>
              <a:t>Τ</a:t>
            </a:r>
            <a:r>
              <a:rPr spc="-40" dirty="0">
                <a:solidFill>
                  <a:srgbClr val="5F5F5F"/>
                </a:solidFill>
                <a:latin typeface="Cambria Math"/>
                <a:cs typeface="Cambria Math"/>
              </a:rPr>
              <a:t>𝑛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89171" y="2111629"/>
            <a:ext cx="1741170" cy="762635"/>
          </a:xfrm>
          <a:custGeom>
            <a:avLst/>
            <a:gdLst/>
            <a:ahLst/>
            <a:cxnLst/>
            <a:rect l="l" t="t" r="r" b="b"/>
            <a:pathLst>
              <a:path w="1741170" h="762635">
                <a:moveTo>
                  <a:pt x="49887" y="631063"/>
                </a:moveTo>
                <a:lnTo>
                  <a:pt x="25400" y="631063"/>
                </a:lnTo>
                <a:lnTo>
                  <a:pt x="96647" y="762126"/>
                </a:lnTo>
                <a:lnTo>
                  <a:pt x="107061" y="762126"/>
                </a:lnTo>
                <a:lnTo>
                  <a:pt x="109978" y="718438"/>
                </a:lnTo>
                <a:lnTo>
                  <a:pt x="97154" y="718438"/>
                </a:lnTo>
                <a:lnTo>
                  <a:pt x="49887" y="631063"/>
                </a:lnTo>
                <a:close/>
              </a:path>
              <a:path w="1741170" h="762635">
                <a:moveTo>
                  <a:pt x="179197" y="0"/>
                </a:moveTo>
                <a:lnTo>
                  <a:pt x="144399" y="0"/>
                </a:lnTo>
                <a:lnTo>
                  <a:pt x="97154" y="718438"/>
                </a:lnTo>
                <a:lnTo>
                  <a:pt x="109978" y="718438"/>
                </a:lnTo>
                <a:lnTo>
                  <a:pt x="156972" y="14858"/>
                </a:lnTo>
                <a:lnTo>
                  <a:pt x="1741042" y="14858"/>
                </a:lnTo>
                <a:lnTo>
                  <a:pt x="1741042" y="126"/>
                </a:lnTo>
                <a:lnTo>
                  <a:pt x="179197" y="126"/>
                </a:lnTo>
                <a:close/>
              </a:path>
              <a:path w="1741170" h="762635">
                <a:moveTo>
                  <a:pt x="40131" y="613028"/>
                </a:moveTo>
                <a:lnTo>
                  <a:pt x="0" y="634364"/>
                </a:lnTo>
                <a:lnTo>
                  <a:pt x="4317" y="642238"/>
                </a:lnTo>
                <a:lnTo>
                  <a:pt x="25400" y="631063"/>
                </a:lnTo>
                <a:lnTo>
                  <a:pt x="49887" y="631063"/>
                </a:lnTo>
                <a:lnTo>
                  <a:pt x="40131" y="613028"/>
                </a:lnTo>
                <a:close/>
              </a:path>
              <a:path w="1741170" h="762635">
                <a:moveTo>
                  <a:pt x="1741042" y="14858"/>
                </a:moveTo>
                <a:lnTo>
                  <a:pt x="171323" y="14858"/>
                </a:lnTo>
                <a:lnTo>
                  <a:pt x="171323" y="15366"/>
                </a:lnTo>
                <a:lnTo>
                  <a:pt x="1741042" y="15366"/>
                </a:lnTo>
                <a:lnTo>
                  <a:pt x="1741042" y="1485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60495" y="2636011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719" y="0"/>
                </a:lnTo>
              </a:path>
            </a:pathLst>
          </a:custGeom>
          <a:ln w="15239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48429" y="2212594"/>
            <a:ext cx="718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367" baseline="1543" dirty="0">
                <a:solidFill>
                  <a:srgbClr val="5F5F5F"/>
                </a:solidFill>
                <a:latin typeface="Cambria Math"/>
                <a:cs typeface="Cambria Math"/>
              </a:rPr>
              <a:t>σ</a:t>
            </a:r>
            <a:r>
              <a:rPr sz="2700" spc="-52" baseline="1543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spc="40" dirty="0">
                <a:solidFill>
                  <a:srgbClr val="5F5F5F"/>
                </a:solidFill>
                <a:latin typeface="Cambria Math"/>
                <a:cs typeface="Cambria Math"/>
              </a:rPr>
              <a:t>𝐷</a:t>
            </a:r>
            <a:r>
              <a:rPr sz="1950" spc="60" baseline="23504" dirty="0">
                <a:solidFill>
                  <a:srgbClr val="5F5F5F"/>
                </a:solidFill>
                <a:latin typeface="Cambria Math"/>
                <a:cs typeface="Cambria Math"/>
              </a:rPr>
              <a:t>2 </a:t>
            </a: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−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23257" y="2161920"/>
            <a:ext cx="788670" cy="452120"/>
          </a:xfrm>
          <a:custGeom>
            <a:avLst/>
            <a:gdLst/>
            <a:ahLst/>
            <a:cxnLst/>
            <a:rect l="l" t="t" r="r" b="b"/>
            <a:pathLst>
              <a:path w="788670" h="452119">
                <a:moveTo>
                  <a:pt x="707897" y="0"/>
                </a:moveTo>
                <a:lnTo>
                  <a:pt x="701420" y="7493"/>
                </a:lnTo>
                <a:lnTo>
                  <a:pt x="714974" y="22371"/>
                </a:lnTo>
                <a:lnTo>
                  <a:pt x="727265" y="40894"/>
                </a:lnTo>
                <a:lnTo>
                  <a:pt x="748156" y="88773"/>
                </a:lnTo>
                <a:lnTo>
                  <a:pt x="761936" y="150622"/>
                </a:lnTo>
                <a:lnTo>
                  <a:pt x="766571" y="225806"/>
                </a:lnTo>
                <a:lnTo>
                  <a:pt x="765409" y="265150"/>
                </a:lnTo>
                <a:lnTo>
                  <a:pt x="756177" y="333694"/>
                </a:lnTo>
                <a:lnTo>
                  <a:pt x="738318" y="388703"/>
                </a:lnTo>
                <a:lnTo>
                  <a:pt x="714974" y="429367"/>
                </a:lnTo>
                <a:lnTo>
                  <a:pt x="701420" y="444246"/>
                </a:lnTo>
                <a:lnTo>
                  <a:pt x="707897" y="451739"/>
                </a:lnTo>
                <a:lnTo>
                  <a:pt x="738123" y="418417"/>
                </a:lnTo>
                <a:lnTo>
                  <a:pt x="764158" y="369189"/>
                </a:lnTo>
                <a:lnTo>
                  <a:pt x="782161" y="304641"/>
                </a:lnTo>
                <a:lnTo>
                  <a:pt x="788162" y="225806"/>
                </a:lnTo>
                <a:lnTo>
                  <a:pt x="786661" y="184634"/>
                </a:lnTo>
                <a:lnTo>
                  <a:pt x="774660" y="113006"/>
                </a:lnTo>
                <a:lnTo>
                  <a:pt x="751653" y="55953"/>
                </a:lnTo>
                <a:lnTo>
                  <a:pt x="723546" y="14666"/>
                </a:lnTo>
                <a:lnTo>
                  <a:pt x="707897" y="0"/>
                </a:lnTo>
                <a:close/>
              </a:path>
              <a:path w="788670" h="452119">
                <a:moveTo>
                  <a:pt x="80137" y="0"/>
                </a:moveTo>
                <a:lnTo>
                  <a:pt x="49974" y="33321"/>
                </a:lnTo>
                <a:lnTo>
                  <a:pt x="24002" y="82550"/>
                </a:lnTo>
                <a:lnTo>
                  <a:pt x="6000" y="147034"/>
                </a:lnTo>
                <a:lnTo>
                  <a:pt x="0" y="225806"/>
                </a:lnTo>
                <a:lnTo>
                  <a:pt x="1500" y="266997"/>
                </a:lnTo>
                <a:lnTo>
                  <a:pt x="13501" y="338712"/>
                </a:lnTo>
                <a:lnTo>
                  <a:pt x="36452" y="395785"/>
                </a:lnTo>
                <a:lnTo>
                  <a:pt x="64543" y="437072"/>
                </a:lnTo>
                <a:lnTo>
                  <a:pt x="80137" y="451739"/>
                </a:lnTo>
                <a:lnTo>
                  <a:pt x="86613" y="444246"/>
                </a:lnTo>
                <a:lnTo>
                  <a:pt x="73134" y="429367"/>
                </a:lnTo>
                <a:lnTo>
                  <a:pt x="60880" y="410844"/>
                </a:lnTo>
                <a:lnTo>
                  <a:pt x="40004" y="362966"/>
                </a:lnTo>
                <a:lnTo>
                  <a:pt x="26177" y="301101"/>
                </a:lnTo>
                <a:lnTo>
                  <a:pt x="21589" y="225806"/>
                </a:lnTo>
                <a:lnTo>
                  <a:pt x="22734" y="186535"/>
                </a:lnTo>
                <a:lnTo>
                  <a:pt x="31930" y="118042"/>
                </a:lnTo>
                <a:lnTo>
                  <a:pt x="49841" y="63035"/>
                </a:lnTo>
                <a:lnTo>
                  <a:pt x="73134" y="22371"/>
                </a:lnTo>
                <a:lnTo>
                  <a:pt x="86613" y="7493"/>
                </a:lnTo>
                <a:lnTo>
                  <a:pt x="80137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16983" y="2387600"/>
            <a:ext cx="599440" cy="0"/>
          </a:xfrm>
          <a:custGeom>
            <a:avLst/>
            <a:gdLst/>
            <a:ahLst/>
            <a:cxnLst/>
            <a:rect l="l" t="t" r="r" b="b"/>
            <a:pathLst>
              <a:path w="599439">
                <a:moveTo>
                  <a:pt x="0" y="0"/>
                </a:moveTo>
                <a:lnTo>
                  <a:pt x="598931" y="0"/>
                </a:lnTo>
              </a:path>
            </a:pathLst>
          </a:custGeom>
          <a:ln w="15239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37048" y="2148585"/>
            <a:ext cx="452755" cy="212090"/>
          </a:xfrm>
          <a:custGeom>
            <a:avLst/>
            <a:gdLst/>
            <a:ahLst/>
            <a:cxnLst/>
            <a:rect l="l" t="t" r="r" b="b"/>
            <a:pathLst>
              <a:path w="452754" h="212089">
                <a:moveTo>
                  <a:pt x="384937" y="0"/>
                </a:moveTo>
                <a:lnTo>
                  <a:pt x="382015" y="8508"/>
                </a:lnTo>
                <a:lnTo>
                  <a:pt x="394229" y="13819"/>
                </a:lnTo>
                <a:lnTo>
                  <a:pt x="404764" y="21177"/>
                </a:lnTo>
                <a:lnTo>
                  <a:pt x="426178" y="55322"/>
                </a:lnTo>
                <a:lnTo>
                  <a:pt x="433197" y="104775"/>
                </a:lnTo>
                <a:lnTo>
                  <a:pt x="432411" y="123443"/>
                </a:lnTo>
                <a:lnTo>
                  <a:pt x="420624" y="169163"/>
                </a:lnTo>
                <a:lnTo>
                  <a:pt x="394370" y="197738"/>
                </a:lnTo>
                <a:lnTo>
                  <a:pt x="382270" y="203072"/>
                </a:lnTo>
                <a:lnTo>
                  <a:pt x="384937" y="211708"/>
                </a:lnTo>
                <a:lnTo>
                  <a:pt x="425406" y="187706"/>
                </a:lnTo>
                <a:lnTo>
                  <a:pt x="448135" y="143287"/>
                </a:lnTo>
                <a:lnTo>
                  <a:pt x="452500" y="105918"/>
                </a:lnTo>
                <a:lnTo>
                  <a:pt x="451405" y="86483"/>
                </a:lnTo>
                <a:lnTo>
                  <a:pt x="434975" y="37083"/>
                </a:lnTo>
                <a:lnTo>
                  <a:pt x="400292" y="5526"/>
                </a:lnTo>
                <a:lnTo>
                  <a:pt x="384937" y="0"/>
                </a:lnTo>
                <a:close/>
              </a:path>
              <a:path w="452754" h="212089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8"/>
                </a:lnTo>
                <a:lnTo>
                  <a:pt x="1093" y="125352"/>
                </a:lnTo>
                <a:lnTo>
                  <a:pt x="17399" y="174751"/>
                </a:lnTo>
                <a:lnTo>
                  <a:pt x="52153" y="206184"/>
                </a:lnTo>
                <a:lnTo>
                  <a:pt x="67563" y="211708"/>
                </a:lnTo>
                <a:lnTo>
                  <a:pt x="70230" y="203072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03"/>
                </a:lnTo>
                <a:lnTo>
                  <a:pt x="31876" y="42037"/>
                </a:lnTo>
                <a:lnTo>
                  <a:pt x="58398" y="13819"/>
                </a:lnTo>
                <a:lnTo>
                  <a:pt x="70612" y="8508"/>
                </a:lnTo>
                <a:lnTo>
                  <a:pt x="67563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99786" y="2078482"/>
            <a:ext cx="322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5F5F5F"/>
                </a:solidFill>
                <a:latin typeface="Cambria Math"/>
                <a:cs typeface="Cambria Math"/>
              </a:rPr>
              <a:t>𝛴𝐷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99075" y="2070303"/>
            <a:ext cx="123189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300" spc="45" dirty="0">
                <a:solidFill>
                  <a:srgbClr val="5F5F5F"/>
                </a:solidFill>
                <a:latin typeface="Cambria Math"/>
                <a:cs typeface="Cambria Math"/>
              </a:rPr>
              <a:t>2</a:t>
            </a:r>
            <a:endParaRPr sz="1300"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36946" y="2326894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𝑛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39640" y="2659126"/>
            <a:ext cx="684530" cy="212090"/>
          </a:xfrm>
          <a:custGeom>
            <a:avLst/>
            <a:gdLst/>
            <a:ahLst/>
            <a:cxnLst/>
            <a:rect l="l" t="t" r="r" b="b"/>
            <a:pathLst>
              <a:path w="684529" h="212089">
                <a:moveTo>
                  <a:pt x="616585" y="0"/>
                </a:moveTo>
                <a:lnTo>
                  <a:pt x="613663" y="8509"/>
                </a:lnTo>
                <a:lnTo>
                  <a:pt x="625877" y="13819"/>
                </a:lnTo>
                <a:lnTo>
                  <a:pt x="636412" y="21177"/>
                </a:lnTo>
                <a:lnTo>
                  <a:pt x="657826" y="55322"/>
                </a:lnTo>
                <a:lnTo>
                  <a:pt x="664845" y="104775"/>
                </a:lnTo>
                <a:lnTo>
                  <a:pt x="664059" y="123443"/>
                </a:lnTo>
                <a:lnTo>
                  <a:pt x="652272" y="169163"/>
                </a:lnTo>
                <a:lnTo>
                  <a:pt x="626018" y="197738"/>
                </a:lnTo>
                <a:lnTo>
                  <a:pt x="613918" y="203073"/>
                </a:lnTo>
                <a:lnTo>
                  <a:pt x="616585" y="211709"/>
                </a:lnTo>
                <a:lnTo>
                  <a:pt x="657054" y="187706"/>
                </a:lnTo>
                <a:lnTo>
                  <a:pt x="679783" y="143287"/>
                </a:lnTo>
                <a:lnTo>
                  <a:pt x="684149" y="105918"/>
                </a:lnTo>
                <a:lnTo>
                  <a:pt x="683053" y="86483"/>
                </a:lnTo>
                <a:lnTo>
                  <a:pt x="666623" y="37084"/>
                </a:lnTo>
                <a:lnTo>
                  <a:pt x="631940" y="5526"/>
                </a:lnTo>
                <a:lnTo>
                  <a:pt x="616585" y="0"/>
                </a:lnTo>
                <a:close/>
              </a:path>
              <a:path w="684529" h="212089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8"/>
                </a:lnTo>
                <a:lnTo>
                  <a:pt x="1093" y="125352"/>
                </a:lnTo>
                <a:lnTo>
                  <a:pt x="17399" y="174751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1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76" y="155638"/>
                </a:lnTo>
                <a:lnTo>
                  <a:pt x="19304" y="104775"/>
                </a:lnTo>
                <a:lnTo>
                  <a:pt x="20089" y="86703"/>
                </a:lnTo>
                <a:lnTo>
                  <a:pt x="31876" y="42037"/>
                </a:lnTo>
                <a:lnTo>
                  <a:pt x="58398" y="13819"/>
                </a:lnTo>
                <a:lnTo>
                  <a:pt x="70612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965065" y="2659126"/>
            <a:ext cx="285115" cy="212090"/>
          </a:xfrm>
          <a:custGeom>
            <a:avLst/>
            <a:gdLst/>
            <a:ahLst/>
            <a:cxnLst/>
            <a:rect l="l" t="t" r="r" b="b"/>
            <a:pathLst>
              <a:path w="285114" h="212089">
                <a:moveTo>
                  <a:pt x="217297" y="0"/>
                </a:moveTo>
                <a:lnTo>
                  <a:pt x="214375" y="8509"/>
                </a:lnTo>
                <a:lnTo>
                  <a:pt x="226589" y="13819"/>
                </a:lnTo>
                <a:lnTo>
                  <a:pt x="237124" y="21177"/>
                </a:lnTo>
                <a:lnTo>
                  <a:pt x="258538" y="55322"/>
                </a:lnTo>
                <a:lnTo>
                  <a:pt x="265557" y="104775"/>
                </a:lnTo>
                <a:lnTo>
                  <a:pt x="264771" y="123443"/>
                </a:lnTo>
                <a:lnTo>
                  <a:pt x="252984" y="169163"/>
                </a:lnTo>
                <a:lnTo>
                  <a:pt x="226730" y="197738"/>
                </a:lnTo>
                <a:lnTo>
                  <a:pt x="214630" y="203073"/>
                </a:lnTo>
                <a:lnTo>
                  <a:pt x="217297" y="211709"/>
                </a:lnTo>
                <a:lnTo>
                  <a:pt x="257766" y="187706"/>
                </a:lnTo>
                <a:lnTo>
                  <a:pt x="280495" y="143287"/>
                </a:lnTo>
                <a:lnTo>
                  <a:pt x="284861" y="105918"/>
                </a:lnTo>
                <a:lnTo>
                  <a:pt x="283765" y="86483"/>
                </a:lnTo>
                <a:lnTo>
                  <a:pt x="267335" y="37084"/>
                </a:lnTo>
                <a:lnTo>
                  <a:pt x="232652" y="5526"/>
                </a:lnTo>
                <a:lnTo>
                  <a:pt x="217297" y="0"/>
                </a:lnTo>
                <a:close/>
              </a:path>
              <a:path w="285114" h="212089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8"/>
                </a:lnTo>
                <a:lnTo>
                  <a:pt x="1093" y="125352"/>
                </a:lnTo>
                <a:lnTo>
                  <a:pt x="17399" y="174751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1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76" y="155638"/>
                </a:lnTo>
                <a:lnTo>
                  <a:pt x="19304" y="104775"/>
                </a:lnTo>
                <a:lnTo>
                  <a:pt x="20089" y="86703"/>
                </a:lnTo>
                <a:lnTo>
                  <a:pt x="31876" y="42037"/>
                </a:lnTo>
                <a:lnTo>
                  <a:pt x="58398" y="13819"/>
                </a:lnTo>
                <a:lnTo>
                  <a:pt x="70612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01997" y="2589022"/>
            <a:ext cx="882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737870" algn="l"/>
              </a:tabLst>
            </a:pP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𝑛</a:t>
            </a:r>
            <a:r>
              <a:rPr spc="35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−</a:t>
            </a:r>
            <a:r>
              <a:rPr spc="10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dirty="0">
                <a:solidFill>
                  <a:srgbClr val="5F5F5F"/>
                </a:solidFill>
                <a:latin typeface="Cambria Math"/>
                <a:cs typeface="Cambria Math"/>
              </a:rPr>
              <a:t>1	𝑛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471927" y="3453384"/>
            <a:ext cx="4539996" cy="10256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718816" y="3540252"/>
            <a:ext cx="4041648" cy="9021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12314" y="3493770"/>
            <a:ext cx="4409440" cy="894715"/>
          </a:xfrm>
          <a:prstGeom prst="rect">
            <a:avLst/>
          </a:prstGeom>
          <a:solidFill>
            <a:srgbClr val="FFFFFF"/>
          </a:solidFill>
          <a:ln w="28955">
            <a:solidFill>
              <a:srgbClr val="095A82"/>
            </a:solidFill>
          </a:ln>
        </p:spPr>
        <p:txBody>
          <a:bodyPr vert="horz" wrap="square" lIns="0" tIns="115570" rIns="0" bIns="0" rtlCol="0">
            <a:spAutoFit/>
          </a:bodyPr>
          <a:lstStyle/>
          <a:p>
            <a:pPr marL="340360" marR="334645" indent="2540" algn="ctr">
              <a:spcBef>
                <a:spcPts val="910"/>
              </a:spcBef>
            </a:pPr>
            <a:r>
              <a:rPr sz="1400" dirty="0">
                <a:solidFill>
                  <a:srgbClr val="5F5F5F"/>
                </a:solidFill>
                <a:cs typeface="Calibri"/>
              </a:rPr>
              <a:t>ΣD: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Sum of the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differences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(Sum of </a:t>
            </a:r>
            <a:r>
              <a:rPr sz="1400" dirty="0">
                <a:solidFill>
                  <a:srgbClr val="5F5F5F"/>
                </a:solidFill>
                <a:cs typeface="Calibri"/>
              </a:rPr>
              <a:t>X-Y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from</a:t>
            </a:r>
            <a:r>
              <a:rPr sz="1400" spc="-7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Step</a:t>
            </a:r>
            <a:r>
              <a:rPr sz="1400" spc="-15" dirty="0">
                <a:solidFill>
                  <a:srgbClr val="5F5F5F"/>
                </a:solidFill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cs typeface="Calibri"/>
              </a:rPr>
              <a:t>2)  </a:t>
            </a:r>
            <a:r>
              <a:rPr sz="1400" spc="5" dirty="0">
                <a:solidFill>
                  <a:srgbClr val="5F5F5F"/>
                </a:solidFill>
                <a:cs typeface="Calibri"/>
              </a:rPr>
              <a:t>ΣD</a:t>
            </a:r>
            <a:r>
              <a:rPr sz="1350" spc="7" baseline="24691" dirty="0">
                <a:solidFill>
                  <a:srgbClr val="5F5F5F"/>
                </a:solidFill>
                <a:cs typeface="Calibri"/>
              </a:rPr>
              <a:t>2</a:t>
            </a:r>
            <a:r>
              <a:rPr sz="1400" spc="5" dirty="0">
                <a:solidFill>
                  <a:srgbClr val="5F5F5F"/>
                </a:solidFill>
                <a:cs typeface="Calibri"/>
              </a:rPr>
              <a:t>: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Sum of the squared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differences (from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Step </a:t>
            </a:r>
            <a:r>
              <a:rPr sz="1400" dirty="0">
                <a:solidFill>
                  <a:srgbClr val="5F5F5F"/>
                </a:solidFill>
                <a:cs typeface="Calibri"/>
              </a:rPr>
              <a:t>4)  (ΣD)</a:t>
            </a:r>
            <a:r>
              <a:rPr sz="1350" baseline="24691" dirty="0">
                <a:solidFill>
                  <a:srgbClr val="5F5F5F"/>
                </a:solidFill>
                <a:cs typeface="Calibri"/>
              </a:rPr>
              <a:t>2</a:t>
            </a:r>
            <a:r>
              <a:rPr sz="1400" dirty="0">
                <a:solidFill>
                  <a:srgbClr val="5F5F5F"/>
                </a:solidFill>
                <a:cs typeface="Calibri"/>
              </a:rPr>
              <a:t>: Sum of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the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differences (from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Step 2),  squared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6374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069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 - T - 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3723132" y="1229880"/>
            <a:ext cx="1748027" cy="958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58184" y="1264919"/>
            <a:ext cx="1627632" cy="838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53611" y="1260347"/>
            <a:ext cx="1637030" cy="847725"/>
          </a:xfrm>
          <a:custGeom>
            <a:avLst/>
            <a:gdLst/>
            <a:ahLst/>
            <a:cxnLst/>
            <a:rect l="l" t="t" r="r" b="b"/>
            <a:pathLst>
              <a:path w="1637029" h="847725">
                <a:moveTo>
                  <a:pt x="0" y="847344"/>
                </a:moveTo>
                <a:lnTo>
                  <a:pt x="1636776" y="847344"/>
                </a:lnTo>
                <a:lnTo>
                  <a:pt x="1636776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27932" y="2491765"/>
            <a:ext cx="1138427" cy="501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62984" y="2526792"/>
            <a:ext cx="1018032" cy="381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58411" y="2522220"/>
            <a:ext cx="1027430" cy="390525"/>
          </a:xfrm>
          <a:custGeom>
            <a:avLst/>
            <a:gdLst/>
            <a:ahLst/>
            <a:cxnLst/>
            <a:rect l="l" t="t" r="r" b="b"/>
            <a:pathLst>
              <a:path w="1027429" h="390525">
                <a:moveTo>
                  <a:pt x="0" y="390144"/>
                </a:moveTo>
                <a:lnTo>
                  <a:pt x="1027176" y="390144"/>
                </a:lnTo>
                <a:lnTo>
                  <a:pt x="1027176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68367" y="2077237"/>
            <a:ext cx="256108" cy="6019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33900" y="2103120"/>
            <a:ext cx="76200" cy="423545"/>
          </a:xfrm>
          <a:custGeom>
            <a:avLst/>
            <a:gdLst/>
            <a:ahLst/>
            <a:cxnLst/>
            <a:rect l="l" t="t" r="r" b="b"/>
            <a:pathLst>
              <a:path w="76200" h="423544">
                <a:moveTo>
                  <a:pt x="31750" y="347344"/>
                </a:moveTo>
                <a:lnTo>
                  <a:pt x="0" y="347344"/>
                </a:lnTo>
                <a:lnTo>
                  <a:pt x="38100" y="423544"/>
                </a:lnTo>
                <a:lnTo>
                  <a:pt x="69850" y="360044"/>
                </a:lnTo>
                <a:lnTo>
                  <a:pt x="31750" y="360044"/>
                </a:lnTo>
                <a:lnTo>
                  <a:pt x="31750" y="347344"/>
                </a:lnTo>
                <a:close/>
              </a:path>
              <a:path w="76200" h="423544">
                <a:moveTo>
                  <a:pt x="44450" y="0"/>
                </a:moveTo>
                <a:lnTo>
                  <a:pt x="31750" y="0"/>
                </a:lnTo>
                <a:lnTo>
                  <a:pt x="31750" y="360044"/>
                </a:lnTo>
                <a:lnTo>
                  <a:pt x="44450" y="360044"/>
                </a:lnTo>
                <a:lnTo>
                  <a:pt x="44450" y="0"/>
                </a:lnTo>
                <a:close/>
              </a:path>
              <a:path w="76200" h="423544">
                <a:moveTo>
                  <a:pt x="76200" y="347344"/>
                </a:moveTo>
                <a:lnTo>
                  <a:pt x="44450" y="347344"/>
                </a:lnTo>
                <a:lnTo>
                  <a:pt x="44450" y="360044"/>
                </a:lnTo>
                <a:lnTo>
                  <a:pt x="69850" y="360044"/>
                </a:lnTo>
                <a:lnTo>
                  <a:pt x="76200" y="347344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5527" y="3465576"/>
            <a:ext cx="7603235" cy="495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34796" y="3502152"/>
            <a:ext cx="7124700" cy="4755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7532" y="3497579"/>
            <a:ext cx="7489190" cy="381000"/>
          </a:xfrm>
          <a:prstGeom prst="rect">
            <a:avLst/>
          </a:prstGeom>
          <a:ln w="12192">
            <a:solidFill>
              <a:srgbClr val="095A82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339725">
              <a:spcBef>
                <a:spcPts val="575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Subtract </a:t>
            </a:r>
            <a:r>
              <a:rPr sz="1400" dirty="0">
                <a:solidFill>
                  <a:srgbClr val="095A82"/>
                </a:solidFill>
                <a:cs typeface="Calibri"/>
              </a:rPr>
              <a:t>1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from </a:t>
            </a:r>
            <a:r>
              <a:rPr sz="1400" dirty="0">
                <a:solidFill>
                  <a:srgbClr val="095A82"/>
                </a:solidFill>
                <a:cs typeface="Calibri"/>
              </a:rPr>
              <a:t>the sample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size to get </a:t>
            </a:r>
            <a:r>
              <a:rPr sz="1400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degrees </a:t>
            </a:r>
            <a:r>
              <a:rPr sz="1400" dirty="0">
                <a:solidFill>
                  <a:srgbClr val="095A82"/>
                </a:solidFill>
                <a:cs typeface="Calibri"/>
              </a:rPr>
              <a:t>of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freedom. </a:t>
            </a:r>
            <a:r>
              <a:rPr sz="1400" spc="-25" dirty="0">
                <a:solidFill>
                  <a:srgbClr val="095A82"/>
                </a:solidFill>
                <a:cs typeface="Calibri"/>
              </a:rPr>
              <a:t>We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have </a:t>
            </a:r>
            <a:r>
              <a:rPr sz="1400" dirty="0">
                <a:solidFill>
                  <a:srgbClr val="095A82"/>
                </a:solidFill>
                <a:cs typeface="Calibri"/>
              </a:rPr>
              <a:t>11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items, </a:t>
            </a:r>
            <a:r>
              <a:rPr sz="1400" dirty="0">
                <a:solidFill>
                  <a:srgbClr val="095A82"/>
                </a:solidFill>
                <a:cs typeface="Calibri"/>
              </a:rPr>
              <a:t>so </a:t>
            </a:r>
            <a:r>
              <a:rPr sz="1400" spc="-35" dirty="0">
                <a:solidFill>
                  <a:srgbClr val="095A82"/>
                </a:solidFill>
                <a:cs typeface="Calibri"/>
              </a:rPr>
              <a:t>11-1 </a:t>
            </a:r>
            <a:r>
              <a:rPr sz="1400" dirty="0">
                <a:solidFill>
                  <a:srgbClr val="095A82"/>
                </a:solidFill>
                <a:cs typeface="Calibri"/>
              </a:rPr>
              <a:t>=</a:t>
            </a:r>
            <a:r>
              <a:rPr sz="1400" spc="14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dirty="0">
                <a:solidFill>
                  <a:srgbClr val="095A82"/>
                </a:solidFill>
                <a:cs typeface="Calibri"/>
              </a:rPr>
              <a:t>10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6868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069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 - T - 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2310383" y="1033246"/>
            <a:ext cx="4573524" cy="678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60676" y="1054595"/>
            <a:ext cx="4514087" cy="688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6292" y="1059180"/>
            <a:ext cx="4471670" cy="576580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63500" rIns="0" bIns="0" rtlCol="0">
            <a:spAutoFit/>
          </a:bodyPr>
          <a:lstStyle/>
          <a:p>
            <a:pPr marL="473075" marR="147320" indent="-315595">
              <a:spcBef>
                <a:spcPts val="500"/>
              </a:spcBef>
            </a:pPr>
            <a:r>
              <a:rPr sz="1400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researcher compared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height of plants grown </a:t>
            </a:r>
            <a:r>
              <a:rPr sz="1400" dirty="0">
                <a:solidFill>
                  <a:srgbClr val="095A82"/>
                </a:solidFill>
                <a:cs typeface="Calibri"/>
              </a:rPr>
              <a:t>in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high  and </a:t>
            </a:r>
            <a:r>
              <a:rPr sz="1400" dirty="0">
                <a:solidFill>
                  <a:srgbClr val="095A82"/>
                </a:solidFill>
                <a:cs typeface="Calibri"/>
              </a:rPr>
              <a:t>low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light levels. His results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are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shown</a:t>
            </a:r>
            <a:r>
              <a:rPr sz="1400" dirty="0">
                <a:solidFill>
                  <a:srgbClr val="095A82"/>
                </a:solidFill>
                <a:cs typeface="Calibri"/>
              </a:rPr>
              <a:t> below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35396" y="1946148"/>
            <a:ext cx="2718816" cy="24902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68161" y="2926816"/>
            <a:ext cx="1292860" cy="237490"/>
          </a:xfrm>
          <a:custGeom>
            <a:avLst/>
            <a:gdLst/>
            <a:ahLst/>
            <a:cxnLst/>
            <a:rect l="l" t="t" r="r" b="b"/>
            <a:pathLst>
              <a:path w="1292859" h="237489">
                <a:moveTo>
                  <a:pt x="0" y="236880"/>
                </a:moveTo>
                <a:lnTo>
                  <a:pt x="1292606" y="236880"/>
                </a:lnTo>
                <a:lnTo>
                  <a:pt x="1292606" y="0"/>
                </a:lnTo>
                <a:lnTo>
                  <a:pt x="0" y="0"/>
                </a:lnTo>
                <a:lnTo>
                  <a:pt x="0" y="236880"/>
                </a:lnTo>
                <a:close/>
              </a:path>
            </a:pathLst>
          </a:custGeom>
          <a:solidFill>
            <a:srgbClr val="E7EAEC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68161" y="3163671"/>
            <a:ext cx="1292860" cy="237490"/>
          </a:xfrm>
          <a:custGeom>
            <a:avLst/>
            <a:gdLst/>
            <a:ahLst/>
            <a:cxnLst/>
            <a:rect l="l" t="t" r="r" b="b"/>
            <a:pathLst>
              <a:path w="1292859" h="237489">
                <a:moveTo>
                  <a:pt x="0" y="236880"/>
                </a:moveTo>
                <a:lnTo>
                  <a:pt x="1292606" y="236880"/>
                </a:lnTo>
                <a:lnTo>
                  <a:pt x="1292606" y="0"/>
                </a:lnTo>
                <a:lnTo>
                  <a:pt x="0" y="0"/>
                </a:lnTo>
                <a:lnTo>
                  <a:pt x="0" y="236880"/>
                </a:lnTo>
                <a:close/>
              </a:path>
            </a:pathLst>
          </a:custGeom>
          <a:solidFill>
            <a:srgbClr val="CCD1D7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861811" y="1972945"/>
          <a:ext cx="2585720" cy="23688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2860"/>
                <a:gridCol w="1292860"/>
              </a:tblGrid>
              <a:tr h="236855">
                <a:tc>
                  <a:txBody>
                    <a:bodyPr/>
                    <a:lstStyle/>
                    <a:p>
                      <a:pPr marL="1905" algn="ctr">
                        <a:lnSpc>
                          <a:spcPts val="1655"/>
                        </a:lnSpc>
                        <a:spcBef>
                          <a:spcPts val="11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Low_Light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5"/>
                        </a:lnSpc>
                        <a:spcBef>
                          <a:spcPts val="11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High_Light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</a:tr>
              <a:tr h="236855">
                <a:tc>
                  <a:txBody>
                    <a:bodyPr/>
                    <a:lstStyle/>
                    <a:p>
                      <a:pPr algn="ctr">
                        <a:lnSpc>
                          <a:spcPts val="1655"/>
                        </a:lnSpc>
                        <a:spcBef>
                          <a:spcPts val="110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55"/>
                        </a:lnSpc>
                        <a:spcBef>
                          <a:spcPts val="110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36855">
                <a:tc>
                  <a:txBody>
                    <a:bodyPr/>
                    <a:lstStyle/>
                    <a:p>
                      <a:pPr algn="ctr">
                        <a:lnSpc>
                          <a:spcPts val="1655"/>
                        </a:lnSpc>
                        <a:spcBef>
                          <a:spcPts val="110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5"/>
                        </a:lnSpc>
                        <a:spcBef>
                          <a:spcPts val="110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36981">
                <a:tc>
                  <a:txBody>
                    <a:bodyPr/>
                    <a:lstStyle/>
                    <a:p>
                      <a:pPr algn="ctr">
                        <a:lnSpc>
                          <a:spcPts val="1655"/>
                        </a:lnSpc>
                        <a:spcBef>
                          <a:spcPts val="110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5"/>
                        </a:lnSpc>
                        <a:spcBef>
                          <a:spcPts val="110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3685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10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10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36854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10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10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3685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14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14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36943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15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6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15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6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3688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15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6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50"/>
                        </a:lnSpc>
                        <a:spcBef>
                          <a:spcPts val="115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6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3688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14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14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3378708" y="3060242"/>
            <a:ext cx="733056" cy="2561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04615" y="3125723"/>
            <a:ext cx="554990" cy="76200"/>
          </a:xfrm>
          <a:custGeom>
            <a:avLst/>
            <a:gdLst/>
            <a:ahLst/>
            <a:cxnLst/>
            <a:rect l="l" t="t" r="r" b="b"/>
            <a:pathLst>
              <a:path w="554989" h="76200">
                <a:moveTo>
                  <a:pt x="478409" y="0"/>
                </a:moveTo>
                <a:lnTo>
                  <a:pt x="478409" y="76200"/>
                </a:lnTo>
                <a:lnTo>
                  <a:pt x="541909" y="44450"/>
                </a:lnTo>
                <a:lnTo>
                  <a:pt x="491109" y="44450"/>
                </a:lnTo>
                <a:lnTo>
                  <a:pt x="491109" y="31750"/>
                </a:lnTo>
                <a:lnTo>
                  <a:pt x="541909" y="31750"/>
                </a:lnTo>
                <a:lnTo>
                  <a:pt x="478409" y="0"/>
                </a:lnTo>
                <a:close/>
              </a:path>
              <a:path w="554989" h="76200">
                <a:moveTo>
                  <a:pt x="47840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78409" y="44450"/>
                </a:lnTo>
                <a:lnTo>
                  <a:pt x="478409" y="31750"/>
                </a:lnTo>
                <a:close/>
              </a:path>
              <a:path w="554989" h="76200">
                <a:moveTo>
                  <a:pt x="541909" y="31750"/>
                </a:moveTo>
                <a:lnTo>
                  <a:pt x="491109" y="31750"/>
                </a:lnTo>
                <a:lnTo>
                  <a:pt x="491109" y="44450"/>
                </a:lnTo>
                <a:lnTo>
                  <a:pt x="541909" y="44450"/>
                </a:lnTo>
                <a:lnTo>
                  <a:pt x="554609" y="38100"/>
                </a:lnTo>
                <a:lnTo>
                  <a:pt x="541909" y="317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88279" y="3060242"/>
            <a:ext cx="733056" cy="2561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14188" y="3125723"/>
            <a:ext cx="554990" cy="76200"/>
          </a:xfrm>
          <a:custGeom>
            <a:avLst/>
            <a:gdLst/>
            <a:ahLst/>
            <a:cxnLst/>
            <a:rect l="l" t="t" r="r" b="b"/>
            <a:pathLst>
              <a:path w="554989" h="76200">
                <a:moveTo>
                  <a:pt x="478409" y="0"/>
                </a:moveTo>
                <a:lnTo>
                  <a:pt x="478409" y="76200"/>
                </a:lnTo>
                <a:lnTo>
                  <a:pt x="541909" y="44450"/>
                </a:lnTo>
                <a:lnTo>
                  <a:pt x="491109" y="44450"/>
                </a:lnTo>
                <a:lnTo>
                  <a:pt x="491109" y="31750"/>
                </a:lnTo>
                <a:lnTo>
                  <a:pt x="541909" y="31750"/>
                </a:lnTo>
                <a:lnTo>
                  <a:pt x="478409" y="0"/>
                </a:lnTo>
                <a:close/>
              </a:path>
              <a:path w="554989" h="76200">
                <a:moveTo>
                  <a:pt x="47840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78409" y="44450"/>
                </a:lnTo>
                <a:lnTo>
                  <a:pt x="478409" y="31750"/>
                </a:lnTo>
                <a:close/>
              </a:path>
              <a:path w="554989" h="76200">
                <a:moveTo>
                  <a:pt x="541909" y="31750"/>
                </a:moveTo>
                <a:lnTo>
                  <a:pt x="491109" y="31750"/>
                </a:lnTo>
                <a:lnTo>
                  <a:pt x="491109" y="44450"/>
                </a:lnTo>
                <a:lnTo>
                  <a:pt x="541909" y="44450"/>
                </a:lnTo>
                <a:lnTo>
                  <a:pt x="554609" y="38100"/>
                </a:lnTo>
                <a:lnTo>
                  <a:pt x="541909" y="317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29639" y="2171700"/>
            <a:ext cx="2474976" cy="1984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33444" y="2461272"/>
            <a:ext cx="1456944" cy="14554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59352" y="2487167"/>
            <a:ext cx="1354836" cy="13533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601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039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Solution - T -</a:t>
            </a:r>
            <a:r>
              <a:rPr sz="2800" spc="-1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2310383" y="961618"/>
            <a:ext cx="4573524" cy="678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17064" y="982967"/>
            <a:ext cx="4401312" cy="688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6292" y="987552"/>
            <a:ext cx="4471670" cy="576580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62865" rIns="0" bIns="0" rtlCol="0">
            <a:spAutoFit/>
          </a:bodyPr>
          <a:lstStyle/>
          <a:p>
            <a:pPr marL="1270" algn="ctr">
              <a:spcBef>
                <a:spcPts val="495"/>
              </a:spcBef>
            </a:pPr>
            <a:r>
              <a:rPr sz="1400" dirty="0">
                <a:solidFill>
                  <a:srgbClr val="095A82"/>
                </a:solidFill>
                <a:cs typeface="Calibri"/>
              </a:rPr>
              <a:t>Use 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T-test to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determine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whether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there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a</a:t>
            </a:r>
            <a:r>
              <a:rPr sz="1400" spc="5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statistically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635" algn="ctr">
              <a:spcBef>
                <a:spcPts val="5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significant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difference </a:t>
            </a:r>
            <a:r>
              <a:rPr sz="1400" dirty="0">
                <a:solidFill>
                  <a:srgbClr val="095A82"/>
                </a:solidFill>
                <a:cs typeface="Calibri"/>
              </a:rPr>
              <a:t>in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heights of the two</a:t>
            </a:r>
            <a:r>
              <a:rPr sz="1400" spc="3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groups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0096" y="1748027"/>
            <a:ext cx="6134100" cy="27111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42288" y="1836420"/>
            <a:ext cx="4898136" cy="2577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62100" y="1780032"/>
            <a:ext cx="6019800" cy="2597150"/>
          </a:xfrm>
          <a:custGeom>
            <a:avLst/>
            <a:gdLst/>
            <a:ahLst/>
            <a:cxnLst/>
            <a:rect l="l" t="t" r="r" b="b"/>
            <a:pathLst>
              <a:path w="6019800" h="2597150">
                <a:moveTo>
                  <a:pt x="0" y="2596895"/>
                </a:moveTo>
                <a:lnTo>
                  <a:pt x="6019800" y="2596895"/>
                </a:lnTo>
                <a:lnTo>
                  <a:pt x="6019800" y="0"/>
                </a:lnTo>
                <a:lnTo>
                  <a:pt x="0" y="0"/>
                </a:lnTo>
                <a:lnTo>
                  <a:pt x="0" y="259689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62100" y="1780032"/>
            <a:ext cx="6019800" cy="2597150"/>
          </a:xfrm>
          <a:custGeom>
            <a:avLst/>
            <a:gdLst/>
            <a:ahLst/>
            <a:cxnLst/>
            <a:rect l="l" t="t" r="r" b="b"/>
            <a:pathLst>
              <a:path w="6019800" h="2597150">
                <a:moveTo>
                  <a:pt x="0" y="2596895"/>
                </a:moveTo>
                <a:lnTo>
                  <a:pt x="6019800" y="2596895"/>
                </a:lnTo>
                <a:lnTo>
                  <a:pt x="6019800" y="0"/>
                </a:lnTo>
                <a:lnTo>
                  <a:pt x="0" y="0"/>
                </a:lnTo>
                <a:lnTo>
                  <a:pt x="0" y="2596895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40585" y="1875790"/>
            <a:ext cx="4654550" cy="23768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b="1" spc="-5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pandas </a:t>
            </a:r>
            <a:r>
              <a:rPr sz="1100" b="1" spc="-5" dirty="0">
                <a:solidFill>
                  <a:srgbClr val="000080"/>
                </a:solidFill>
                <a:latin typeface="Courier New"/>
                <a:cs typeface="Courier New"/>
              </a:rPr>
              <a:t>as</a:t>
            </a:r>
            <a:r>
              <a:rPr sz="1100" b="1" spc="1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100" spc="5" dirty="0">
                <a:solidFill>
                  <a:prstClr val="black"/>
                </a:solidFill>
                <a:latin typeface="Courier New"/>
                <a:cs typeface="Courier New"/>
              </a:rPr>
              <a:t>pd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/>
            <a:r>
              <a:rPr sz="1100" b="1" spc="-5" dirty="0">
                <a:solidFill>
                  <a:srgbClr val="000080"/>
                </a:solidFill>
                <a:latin typeface="Courier New"/>
                <a:cs typeface="Courier New"/>
              </a:rPr>
              <a:t>from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scipy.stats </a:t>
            </a:r>
            <a:r>
              <a:rPr sz="1100" b="1" spc="-5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ttest_ind,</a:t>
            </a:r>
            <a:r>
              <a:rPr sz="1100" spc="5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ttest_ind_from_stats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50"/>
              </a:spcBef>
            </a:pP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5"/>
              </a:spcBef>
            </a:pP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df=pd.read_csv(</a:t>
            </a:r>
            <a:r>
              <a:rPr sz="1100" b="1" spc="-5" dirty="0">
                <a:solidFill>
                  <a:srgbClr val="008080"/>
                </a:solidFill>
                <a:latin typeface="Courier New"/>
                <a:cs typeface="Courier New"/>
              </a:rPr>
              <a:t>'T-test.csv'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/>
            <a:r>
              <a:rPr sz="1100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(df)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55"/>
              </a:spcBef>
            </a:pP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2276475"/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var1=df[</a:t>
            </a:r>
            <a:r>
              <a:rPr sz="1100" b="1" spc="-5" dirty="0">
                <a:solidFill>
                  <a:srgbClr val="008080"/>
                </a:solidFill>
                <a:latin typeface="Courier New"/>
                <a:cs typeface="Courier New"/>
              </a:rPr>
              <a:t>'Low_Light'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].values  var2=df[</a:t>
            </a:r>
            <a:r>
              <a:rPr sz="1100" b="1" spc="-5" dirty="0">
                <a:solidFill>
                  <a:srgbClr val="008080"/>
                </a:solidFill>
                <a:latin typeface="Courier New"/>
                <a:cs typeface="Courier New"/>
              </a:rPr>
              <a:t>'High_Light'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].values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55"/>
              </a:spcBef>
            </a:pP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/>
            <a:r>
              <a:rPr sz="11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(var1)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/>
            <a:r>
              <a:rPr sz="1100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(var2)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35"/>
              </a:spcBef>
            </a:pP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847090">
              <a:lnSpc>
                <a:spcPct val="101800"/>
              </a:lnSpc>
              <a:tabLst>
                <a:tab pos="2199640" algn="l"/>
              </a:tabLst>
            </a:pP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t,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p =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ttest_ind(var1,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var2, </a:t>
            </a:r>
            <a:r>
              <a:rPr sz="1100" dirty="0">
                <a:solidFill>
                  <a:srgbClr val="660099"/>
                </a:solidFill>
                <a:latin typeface="Courier New"/>
                <a:cs typeface="Courier New"/>
              </a:rPr>
              <a:t>equal_var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100" b="1" dirty="0">
                <a:solidFill>
                  <a:srgbClr val="000080"/>
                </a:solidFill>
                <a:latin typeface="Courier New"/>
                <a:cs typeface="Courier New"/>
              </a:rPr>
              <a:t>False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)  </a:t>
            </a:r>
            <a:r>
              <a:rPr sz="11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100" b="1" spc="-5" dirty="0">
                <a:solidFill>
                  <a:srgbClr val="008080"/>
                </a:solidFill>
                <a:latin typeface="Courier New"/>
                <a:cs typeface="Courier New"/>
              </a:rPr>
              <a:t>"ttest_ind: </a:t>
            </a:r>
            <a:r>
              <a:rPr sz="1100" b="1" dirty="0">
                <a:solidFill>
                  <a:srgbClr val="008080"/>
                </a:solidFill>
                <a:latin typeface="Courier New"/>
                <a:cs typeface="Courier New"/>
              </a:rPr>
              <a:t>t</a:t>
            </a:r>
            <a:r>
              <a:rPr sz="1100" b="1" spc="50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100" b="1" dirty="0">
                <a:solidFill>
                  <a:srgbClr val="008080"/>
                </a:solidFill>
                <a:latin typeface="Courier New"/>
                <a:cs typeface="Courier New"/>
              </a:rPr>
              <a:t>=</a:t>
            </a:r>
            <a:r>
              <a:rPr sz="1100" b="1" spc="15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100" b="1" spc="-5" dirty="0">
                <a:solidFill>
                  <a:srgbClr val="008080"/>
                </a:solidFill>
                <a:latin typeface="Courier New"/>
                <a:cs typeface="Courier New"/>
              </a:rPr>
              <a:t>%g	</a:t>
            </a:r>
            <a:r>
              <a:rPr sz="1100" b="1" dirty="0">
                <a:solidFill>
                  <a:srgbClr val="008080"/>
                </a:solidFill>
                <a:latin typeface="Courier New"/>
                <a:cs typeface="Courier New"/>
              </a:rPr>
              <a:t>p = </a:t>
            </a:r>
            <a:r>
              <a:rPr sz="1100" b="1" spc="-5" dirty="0">
                <a:solidFill>
                  <a:srgbClr val="008080"/>
                </a:solidFill>
                <a:latin typeface="Courier New"/>
                <a:cs typeface="Courier New"/>
              </a:rPr>
              <a:t>%g"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%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(t,</a:t>
            </a:r>
            <a:r>
              <a:rPr sz="1100" spc="-2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p))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33717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039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Solution - T -</a:t>
            </a:r>
            <a:r>
              <a:rPr sz="2800" spc="-1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2770632" y="1926323"/>
            <a:ext cx="3653028" cy="2311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5683" y="1961388"/>
            <a:ext cx="3532632" cy="2191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01111" y="1956816"/>
            <a:ext cx="3542029" cy="2200910"/>
          </a:xfrm>
          <a:custGeom>
            <a:avLst/>
            <a:gdLst/>
            <a:ahLst/>
            <a:cxnLst/>
            <a:rect l="l" t="t" r="r" b="b"/>
            <a:pathLst>
              <a:path w="3542029" h="2200910">
                <a:moveTo>
                  <a:pt x="0" y="2200656"/>
                </a:moveTo>
                <a:lnTo>
                  <a:pt x="3541776" y="2200656"/>
                </a:lnTo>
                <a:lnTo>
                  <a:pt x="3541776" y="0"/>
                </a:lnTo>
                <a:lnTo>
                  <a:pt x="0" y="0"/>
                </a:lnTo>
                <a:lnTo>
                  <a:pt x="0" y="2200656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55748" y="4323588"/>
            <a:ext cx="4082796" cy="458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07792" y="4343400"/>
            <a:ext cx="3355848" cy="475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81655" y="4349496"/>
            <a:ext cx="3980815" cy="356870"/>
          </a:xfrm>
          <a:custGeom>
            <a:avLst/>
            <a:gdLst/>
            <a:ahLst/>
            <a:cxnLst/>
            <a:rect l="l" t="t" r="r" b="b"/>
            <a:pathLst>
              <a:path w="3980815" h="356870">
                <a:moveTo>
                  <a:pt x="3921252" y="0"/>
                </a:moveTo>
                <a:lnTo>
                  <a:pt x="59436" y="0"/>
                </a:lnTo>
                <a:lnTo>
                  <a:pt x="36325" y="4670"/>
                </a:lnTo>
                <a:lnTo>
                  <a:pt x="17430" y="17406"/>
                </a:lnTo>
                <a:lnTo>
                  <a:pt x="4679" y="36299"/>
                </a:lnTo>
                <a:lnTo>
                  <a:pt x="0" y="59435"/>
                </a:lnTo>
                <a:lnTo>
                  <a:pt x="0" y="297179"/>
                </a:lnTo>
                <a:lnTo>
                  <a:pt x="4679" y="320316"/>
                </a:lnTo>
                <a:lnTo>
                  <a:pt x="17430" y="339209"/>
                </a:lnTo>
                <a:lnTo>
                  <a:pt x="36325" y="351945"/>
                </a:lnTo>
                <a:lnTo>
                  <a:pt x="59436" y="356615"/>
                </a:lnTo>
                <a:lnTo>
                  <a:pt x="3921252" y="356615"/>
                </a:lnTo>
                <a:lnTo>
                  <a:pt x="3944362" y="351945"/>
                </a:lnTo>
                <a:lnTo>
                  <a:pt x="3963257" y="339209"/>
                </a:lnTo>
                <a:lnTo>
                  <a:pt x="3976008" y="320316"/>
                </a:lnTo>
                <a:lnTo>
                  <a:pt x="3980688" y="297179"/>
                </a:lnTo>
                <a:lnTo>
                  <a:pt x="3980688" y="59435"/>
                </a:lnTo>
                <a:lnTo>
                  <a:pt x="3976008" y="36299"/>
                </a:lnTo>
                <a:lnTo>
                  <a:pt x="3963257" y="17406"/>
                </a:lnTo>
                <a:lnTo>
                  <a:pt x="3944362" y="4670"/>
                </a:lnTo>
                <a:lnTo>
                  <a:pt x="3921252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28569" y="4399279"/>
            <a:ext cx="30905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cs typeface="Calibri"/>
              </a:rPr>
              <a:t>As P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value </a:t>
            </a:r>
            <a:r>
              <a:rPr sz="1400" dirty="0">
                <a:solidFill>
                  <a:srgbClr val="FFFFFF"/>
                </a:solidFill>
                <a:cs typeface="Calibri"/>
              </a:rPr>
              <a:t>&lt; </a:t>
            </a:r>
            <a:r>
              <a:rPr sz="1400" spc="15" dirty="0">
                <a:solidFill>
                  <a:srgbClr val="FFFFFF"/>
                </a:solidFill>
                <a:latin typeface="Cambria Math"/>
                <a:cs typeface="Cambria Math"/>
              </a:rPr>
              <a:t>𝛼, </a:t>
            </a:r>
            <a:r>
              <a:rPr sz="1400" spc="-5" dirty="0">
                <a:solidFill>
                  <a:srgbClr val="FFFFFF"/>
                </a:solidFill>
                <a:latin typeface="Cambria Math"/>
                <a:cs typeface="Cambria Math"/>
              </a:rPr>
              <a:t>null hypothesis </a:t>
            </a:r>
            <a:r>
              <a:rPr sz="1400" dirty="0">
                <a:solidFill>
                  <a:srgbClr val="FFFFFF"/>
                </a:solidFill>
                <a:latin typeface="Cambria Math"/>
                <a:cs typeface="Cambria Math"/>
              </a:rPr>
              <a:t>is</a:t>
            </a:r>
            <a:r>
              <a:rPr sz="1400" spc="-95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mbria Math"/>
                <a:cs typeface="Cambria Math"/>
              </a:rPr>
              <a:t>rejected</a:t>
            </a:r>
            <a:endParaRPr sz="1400"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17035" y="1048524"/>
            <a:ext cx="1394460" cy="757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97223" y="1074419"/>
            <a:ext cx="1418844" cy="7452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47515" y="1078991"/>
            <a:ext cx="1283335" cy="64643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ts val="1645"/>
              </a:lnSpc>
            </a:pPr>
            <a:r>
              <a:rPr sz="1400" dirty="0">
                <a:solidFill>
                  <a:srgbClr val="5F5F5F"/>
                </a:solidFill>
                <a:latin typeface="Cambria Math"/>
                <a:cs typeface="Cambria Math"/>
              </a:rPr>
              <a:t>𝑛 =</a:t>
            </a:r>
            <a:r>
              <a:rPr sz="1400" spc="-140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5F5F5F"/>
                </a:solidFill>
                <a:latin typeface="Cambria Math"/>
                <a:cs typeface="Cambria Math"/>
              </a:rPr>
              <a:t>9</a:t>
            </a:r>
            <a:endParaRPr sz="1400">
              <a:solidFill>
                <a:prstClr val="black"/>
              </a:solidFill>
              <a:latin typeface="Cambria Math"/>
              <a:cs typeface="Cambria Math"/>
            </a:endParaRPr>
          </a:p>
          <a:p>
            <a:pPr marL="40005"/>
            <a:r>
              <a:rPr sz="1400" spc="-55" dirty="0">
                <a:solidFill>
                  <a:srgbClr val="5F5F5F"/>
                </a:solidFill>
                <a:latin typeface="Cambria Math"/>
                <a:cs typeface="Cambria Math"/>
              </a:rPr>
              <a:t>ⅆ𝑓 </a:t>
            </a:r>
            <a:r>
              <a:rPr sz="1400" dirty="0">
                <a:solidFill>
                  <a:srgbClr val="5F5F5F"/>
                </a:solidFill>
                <a:latin typeface="Cambria Math"/>
                <a:cs typeface="Cambria Math"/>
              </a:rPr>
              <a:t>= 𝑛 − 1 =</a:t>
            </a:r>
            <a:r>
              <a:rPr sz="1400" spc="105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5F5F5F"/>
                </a:solidFill>
                <a:latin typeface="Cambria Math"/>
                <a:cs typeface="Cambria Math"/>
              </a:rPr>
              <a:t>8</a:t>
            </a:r>
            <a:endParaRPr sz="1400">
              <a:solidFill>
                <a:prstClr val="black"/>
              </a:solidFill>
              <a:latin typeface="Cambria Math"/>
              <a:cs typeface="Cambria Math"/>
            </a:endParaRPr>
          </a:p>
          <a:p>
            <a:pPr marL="40005"/>
            <a:r>
              <a:rPr sz="1400" dirty="0">
                <a:solidFill>
                  <a:srgbClr val="5F5F5F"/>
                </a:solidFill>
                <a:latin typeface="Cambria Math"/>
                <a:cs typeface="Cambria Math"/>
              </a:rPr>
              <a:t>𝛼 =</a:t>
            </a:r>
            <a:r>
              <a:rPr sz="1400" spc="-125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5F5F5F"/>
                </a:solidFill>
                <a:latin typeface="Cambria Math"/>
                <a:cs typeface="Cambria Math"/>
              </a:rPr>
              <a:t>0.05</a:t>
            </a:r>
            <a:endParaRPr sz="1400">
              <a:solidFill>
                <a:prstClr val="black"/>
              </a:solidFill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898011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286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ANOVA</a:t>
            </a:r>
            <a:r>
              <a:rPr sz="2800" spc="-4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946403" y="1106411"/>
            <a:ext cx="7301483" cy="734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5547" y="1155179"/>
            <a:ext cx="7321296" cy="688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2311" y="1132332"/>
            <a:ext cx="7199630" cy="632460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91440" rIns="0" bIns="0" rtlCol="0">
            <a:spAutoFit/>
          </a:bodyPr>
          <a:lstStyle/>
          <a:p>
            <a:pPr algn="ctr">
              <a:spcBef>
                <a:spcPts val="720"/>
              </a:spcBef>
            </a:pPr>
            <a:r>
              <a:rPr sz="1400" dirty="0">
                <a:solidFill>
                  <a:srgbClr val="095A82"/>
                </a:solidFill>
                <a:cs typeface="Calibri"/>
              </a:rPr>
              <a:t>An 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ANOVA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test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a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way to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find out </a:t>
            </a:r>
            <a:r>
              <a:rPr sz="1400" dirty="0">
                <a:solidFill>
                  <a:srgbClr val="095A82"/>
                </a:solidFill>
                <a:cs typeface="Calibri"/>
              </a:rPr>
              <a:t>if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survey </a:t>
            </a:r>
            <a:r>
              <a:rPr sz="1400" dirty="0">
                <a:solidFill>
                  <a:srgbClr val="095A82"/>
                </a:solidFill>
                <a:cs typeface="Calibri"/>
              </a:rPr>
              <a:t>or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experiments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are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significant. This testing helps</a:t>
            </a:r>
            <a:r>
              <a:rPr sz="1400" spc="9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you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15240" algn="ctr"/>
            <a:r>
              <a:rPr sz="1400" spc="-10" dirty="0">
                <a:solidFill>
                  <a:srgbClr val="095A82"/>
                </a:solidFill>
                <a:cs typeface="Calibri"/>
              </a:rPr>
              <a:t>to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figure </a:t>
            </a:r>
            <a:r>
              <a:rPr sz="1400" dirty="0">
                <a:solidFill>
                  <a:srgbClr val="095A82"/>
                </a:solidFill>
                <a:cs typeface="Calibri"/>
              </a:rPr>
              <a:t>out if you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need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to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reject </a:t>
            </a:r>
            <a:r>
              <a:rPr sz="1400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null hypothesis </a:t>
            </a:r>
            <a:r>
              <a:rPr sz="1400" dirty="0">
                <a:solidFill>
                  <a:srgbClr val="095A82"/>
                </a:solidFill>
                <a:cs typeface="Calibri"/>
              </a:rPr>
              <a:t>or accept the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alternate</a:t>
            </a:r>
            <a:r>
              <a:rPr sz="1400" spc="13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hypothesis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2251" y="3156178"/>
            <a:ext cx="3796284" cy="495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8368" y="3191217"/>
            <a:ext cx="3464052" cy="475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8159" y="3182111"/>
            <a:ext cx="3694429" cy="393700"/>
          </a:xfrm>
          <a:prstGeom prst="rect">
            <a:avLst/>
          </a:prstGeom>
          <a:solidFill>
            <a:srgbClr val="0F7E70"/>
          </a:solidFill>
        </p:spPr>
        <p:txBody>
          <a:bodyPr vert="horz" wrap="square" lIns="0" tIns="78740" rIns="0" bIns="0" rtlCol="0">
            <a:spAutoFit/>
          </a:bodyPr>
          <a:lstStyle/>
          <a:p>
            <a:pPr marL="273050">
              <a:spcBef>
                <a:spcPts val="620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Examples where the </a:t>
            </a:r>
            <a:r>
              <a:rPr sz="1400" spc="-15" dirty="0">
                <a:solidFill>
                  <a:srgbClr val="FFFFFF"/>
                </a:solidFill>
                <a:cs typeface="Calibri"/>
              </a:rPr>
              <a:t>ANOVA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testing </a:t>
            </a:r>
            <a:r>
              <a:rPr sz="1400" dirty="0">
                <a:solidFill>
                  <a:srgbClr val="FFFFFF"/>
                </a:solidFill>
                <a:cs typeface="Calibri"/>
              </a:rPr>
              <a:t>is</a:t>
            </a:r>
            <a:r>
              <a:rPr sz="1400" spc="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used: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13959" y="2417064"/>
            <a:ext cx="248412" cy="2514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13959" y="3238500"/>
            <a:ext cx="248412" cy="2514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13959" y="4061459"/>
            <a:ext cx="248412" cy="2499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42890" y="2146173"/>
            <a:ext cx="31127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2095">
              <a:spcBef>
                <a:spcPts val="100"/>
              </a:spcBef>
            </a:pPr>
            <a:r>
              <a:rPr sz="1200" b="1" dirty="0">
                <a:solidFill>
                  <a:srgbClr val="095A82"/>
                </a:solidFill>
                <a:cs typeface="Calibri"/>
              </a:rPr>
              <a:t>A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group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of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psychiatric patients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is trying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three  </a:t>
            </a:r>
            <a:r>
              <a:rPr sz="1200" b="1" spc="-10" dirty="0">
                <a:solidFill>
                  <a:srgbClr val="095A82"/>
                </a:solidFill>
                <a:cs typeface="Calibri"/>
              </a:rPr>
              <a:t>different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therapies: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counselling,</a:t>
            </a:r>
            <a:r>
              <a:rPr sz="1200" b="1" spc="-30" dirty="0">
                <a:solidFill>
                  <a:srgbClr val="095A82"/>
                </a:solidFill>
                <a:cs typeface="Calibri"/>
              </a:rPr>
              <a:t>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medication</a:t>
            </a:r>
            <a:endParaRPr sz="1200">
              <a:solidFill>
                <a:prstClr val="black"/>
              </a:solidFill>
              <a:cs typeface="Calibri"/>
            </a:endParaRPr>
          </a:p>
          <a:p>
            <a:pPr marL="47625" marR="5080"/>
            <a:r>
              <a:rPr sz="1200" b="1" spc="-5" dirty="0">
                <a:solidFill>
                  <a:srgbClr val="095A82"/>
                </a:solidFill>
                <a:cs typeface="Calibri"/>
              </a:rPr>
              <a:t>and biofeedback. </a:t>
            </a:r>
            <a:r>
              <a:rPr sz="1200" b="1" spc="-35" dirty="0">
                <a:solidFill>
                  <a:srgbClr val="095A82"/>
                </a:solidFill>
                <a:cs typeface="Calibri"/>
              </a:rPr>
              <a:t>You </a:t>
            </a:r>
            <a:r>
              <a:rPr sz="1200" b="1" spc="-10" dirty="0">
                <a:solidFill>
                  <a:srgbClr val="095A82"/>
                </a:solidFill>
                <a:cs typeface="Calibri"/>
              </a:rPr>
              <a:t>want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to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see if one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therapy 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is </a:t>
            </a:r>
            <a:r>
              <a:rPr sz="1200" b="1" spc="-10" dirty="0">
                <a:solidFill>
                  <a:srgbClr val="095A82"/>
                </a:solidFill>
                <a:cs typeface="Calibri"/>
              </a:rPr>
              <a:t>better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than the</a:t>
            </a:r>
            <a:r>
              <a:rPr sz="1200" b="1" spc="-20" dirty="0">
                <a:solidFill>
                  <a:srgbClr val="095A82"/>
                </a:solidFill>
                <a:cs typeface="Calibri"/>
              </a:rPr>
              <a:t>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others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78577" y="4013403"/>
            <a:ext cx="24568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200" b="1" spc="-5" dirty="0">
                <a:solidFill>
                  <a:srgbClr val="F19C13"/>
                </a:solidFill>
                <a:cs typeface="Calibri"/>
              </a:rPr>
              <a:t>Students from </a:t>
            </a:r>
            <a:r>
              <a:rPr sz="1200" b="1" spc="-10" dirty="0">
                <a:solidFill>
                  <a:srgbClr val="F19C13"/>
                </a:solidFill>
                <a:cs typeface="Calibri"/>
              </a:rPr>
              <a:t>different </a:t>
            </a:r>
            <a:r>
              <a:rPr sz="1200" b="1" spc="-5" dirty="0">
                <a:solidFill>
                  <a:srgbClr val="F19C13"/>
                </a:solidFill>
                <a:cs typeface="Calibri"/>
              </a:rPr>
              <a:t>colleges </a:t>
            </a:r>
            <a:r>
              <a:rPr sz="1200" b="1" spc="-15" dirty="0">
                <a:solidFill>
                  <a:srgbClr val="F19C13"/>
                </a:solidFill>
                <a:cs typeface="Calibri"/>
              </a:rPr>
              <a:t>take  </a:t>
            </a:r>
            <a:r>
              <a:rPr sz="1200" b="1" dirty="0">
                <a:solidFill>
                  <a:srgbClr val="F19C13"/>
                </a:solidFill>
                <a:cs typeface="Calibri"/>
              </a:rPr>
              <a:t>the </a:t>
            </a:r>
            <a:r>
              <a:rPr sz="1200" b="1" spc="-5" dirty="0">
                <a:solidFill>
                  <a:srgbClr val="F19C13"/>
                </a:solidFill>
                <a:cs typeface="Calibri"/>
              </a:rPr>
              <a:t>same </a:t>
            </a:r>
            <a:r>
              <a:rPr sz="1200" b="1" spc="-15" dirty="0">
                <a:solidFill>
                  <a:srgbClr val="F19C13"/>
                </a:solidFill>
                <a:cs typeface="Calibri"/>
              </a:rPr>
              <a:t>exam. </a:t>
            </a:r>
            <a:r>
              <a:rPr sz="1200" b="1" spc="-35" dirty="0">
                <a:solidFill>
                  <a:srgbClr val="F19C13"/>
                </a:solidFill>
                <a:cs typeface="Calibri"/>
              </a:rPr>
              <a:t>You </a:t>
            </a:r>
            <a:r>
              <a:rPr sz="1200" b="1" spc="-10" dirty="0">
                <a:solidFill>
                  <a:srgbClr val="F19C13"/>
                </a:solidFill>
                <a:cs typeface="Calibri"/>
              </a:rPr>
              <a:t>want </a:t>
            </a:r>
            <a:r>
              <a:rPr sz="1200" b="1" spc="-5" dirty="0">
                <a:solidFill>
                  <a:srgbClr val="F19C13"/>
                </a:solidFill>
                <a:cs typeface="Calibri"/>
              </a:rPr>
              <a:t>to </a:t>
            </a:r>
            <a:r>
              <a:rPr sz="1200" b="1" dirty="0">
                <a:solidFill>
                  <a:srgbClr val="F19C13"/>
                </a:solidFill>
                <a:cs typeface="Calibri"/>
              </a:rPr>
              <a:t>see if one  </a:t>
            </a:r>
            <a:r>
              <a:rPr sz="1200" b="1" spc="-5" dirty="0">
                <a:solidFill>
                  <a:srgbClr val="F19C13"/>
                </a:solidFill>
                <a:cs typeface="Calibri"/>
              </a:rPr>
              <a:t>college outperforms </a:t>
            </a:r>
            <a:r>
              <a:rPr sz="1200" b="1" dirty="0">
                <a:solidFill>
                  <a:srgbClr val="F19C13"/>
                </a:solidFill>
                <a:cs typeface="Calibri"/>
              </a:rPr>
              <a:t>the</a:t>
            </a:r>
            <a:r>
              <a:rPr sz="1200" b="1" spc="-40" dirty="0">
                <a:solidFill>
                  <a:srgbClr val="F19C13"/>
                </a:solidFill>
                <a:cs typeface="Calibri"/>
              </a:rPr>
              <a:t> </a:t>
            </a:r>
            <a:r>
              <a:rPr sz="1200" b="1" dirty="0">
                <a:solidFill>
                  <a:srgbClr val="F19C13"/>
                </a:solidFill>
                <a:cs typeface="Calibri"/>
              </a:rPr>
              <a:t>other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78577" y="3066033"/>
            <a:ext cx="26511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200" b="1" dirty="0">
                <a:solidFill>
                  <a:srgbClr val="0D80B8"/>
                </a:solidFill>
                <a:cs typeface="Calibri"/>
              </a:rPr>
              <a:t>A </a:t>
            </a:r>
            <a:r>
              <a:rPr sz="1200" b="1" spc="-5" dirty="0">
                <a:solidFill>
                  <a:srgbClr val="0D80B8"/>
                </a:solidFill>
                <a:cs typeface="Calibri"/>
              </a:rPr>
              <a:t>manufacturer has </a:t>
            </a:r>
            <a:r>
              <a:rPr sz="1200" b="1" dirty="0">
                <a:solidFill>
                  <a:srgbClr val="0D80B8"/>
                </a:solidFill>
                <a:cs typeface="Calibri"/>
              </a:rPr>
              <a:t>two </a:t>
            </a:r>
            <a:r>
              <a:rPr sz="1200" b="1" spc="-10" dirty="0">
                <a:solidFill>
                  <a:srgbClr val="0D80B8"/>
                </a:solidFill>
                <a:cs typeface="Calibri"/>
              </a:rPr>
              <a:t>different </a:t>
            </a:r>
            <a:r>
              <a:rPr sz="1200" b="1" spc="-5" dirty="0">
                <a:solidFill>
                  <a:srgbClr val="0D80B8"/>
                </a:solidFill>
                <a:cs typeface="Calibri"/>
              </a:rPr>
              <a:t>process  to </a:t>
            </a:r>
            <a:r>
              <a:rPr sz="1200" b="1" spc="-15" dirty="0">
                <a:solidFill>
                  <a:srgbClr val="0D80B8"/>
                </a:solidFill>
                <a:cs typeface="Calibri"/>
              </a:rPr>
              <a:t>make </a:t>
            </a:r>
            <a:r>
              <a:rPr sz="1200" b="1" spc="-5" dirty="0">
                <a:solidFill>
                  <a:srgbClr val="0D80B8"/>
                </a:solidFill>
                <a:cs typeface="Calibri"/>
              </a:rPr>
              <a:t>medicines. They want to </a:t>
            </a:r>
            <a:r>
              <a:rPr sz="1200" b="1" dirty="0">
                <a:solidFill>
                  <a:srgbClr val="0D80B8"/>
                </a:solidFill>
                <a:cs typeface="Calibri"/>
              </a:rPr>
              <a:t>know  </a:t>
            </a:r>
            <a:r>
              <a:rPr sz="1200" b="1" spc="-5" dirty="0">
                <a:solidFill>
                  <a:srgbClr val="0D80B8"/>
                </a:solidFill>
                <a:cs typeface="Calibri"/>
              </a:rPr>
              <a:t>which process </a:t>
            </a:r>
            <a:r>
              <a:rPr sz="1200" b="1" dirty="0">
                <a:solidFill>
                  <a:srgbClr val="0D80B8"/>
                </a:solidFill>
                <a:cs typeface="Calibri"/>
              </a:rPr>
              <a:t>is</a:t>
            </a:r>
            <a:r>
              <a:rPr sz="1200" b="1" spc="-10" dirty="0">
                <a:solidFill>
                  <a:srgbClr val="0D80B8"/>
                </a:solidFill>
                <a:cs typeface="Calibri"/>
              </a:rPr>
              <a:t> better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86428" y="3275126"/>
            <a:ext cx="952512" cy="2561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212335" y="3340608"/>
            <a:ext cx="774065" cy="76200"/>
          </a:xfrm>
          <a:custGeom>
            <a:avLst/>
            <a:gdLst/>
            <a:ahLst/>
            <a:cxnLst/>
            <a:rect l="l" t="t" r="r" b="b"/>
            <a:pathLst>
              <a:path w="774064" h="76200">
                <a:moveTo>
                  <a:pt x="697611" y="0"/>
                </a:moveTo>
                <a:lnTo>
                  <a:pt x="697611" y="76200"/>
                </a:lnTo>
                <a:lnTo>
                  <a:pt x="761111" y="44450"/>
                </a:lnTo>
                <a:lnTo>
                  <a:pt x="710311" y="44450"/>
                </a:lnTo>
                <a:lnTo>
                  <a:pt x="710311" y="31750"/>
                </a:lnTo>
                <a:lnTo>
                  <a:pt x="761111" y="31750"/>
                </a:lnTo>
                <a:lnTo>
                  <a:pt x="697611" y="0"/>
                </a:lnTo>
                <a:close/>
              </a:path>
              <a:path w="774064" h="76200">
                <a:moveTo>
                  <a:pt x="69761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97611" y="44450"/>
                </a:lnTo>
                <a:lnTo>
                  <a:pt x="697611" y="31750"/>
                </a:lnTo>
                <a:close/>
              </a:path>
              <a:path w="774064" h="76200">
                <a:moveTo>
                  <a:pt x="761111" y="31750"/>
                </a:moveTo>
                <a:lnTo>
                  <a:pt x="710311" y="31750"/>
                </a:lnTo>
                <a:lnTo>
                  <a:pt x="710311" y="44450"/>
                </a:lnTo>
                <a:lnTo>
                  <a:pt x="761111" y="44450"/>
                </a:lnTo>
                <a:lnTo>
                  <a:pt x="773811" y="38100"/>
                </a:lnTo>
                <a:lnTo>
                  <a:pt x="761111" y="317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41520" y="2511564"/>
            <a:ext cx="111368" cy="17556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72000" y="2537460"/>
            <a:ext cx="0" cy="1649730"/>
          </a:xfrm>
          <a:custGeom>
            <a:avLst/>
            <a:gdLst/>
            <a:ahLst/>
            <a:cxnLst/>
            <a:rect l="l" t="t" r="r" b="b"/>
            <a:pathLst>
              <a:path h="1649729">
                <a:moveTo>
                  <a:pt x="0" y="0"/>
                </a:moveTo>
                <a:lnTo>
                  <a:pt x="0" y="1649476"/>
                </a:lnTo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46091" y="2433878"/>
            <a:ext cx="620242" cy="2561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72000" y="2499360"/>
            <a:ext cx="442595" cy="76200"/>
          </a:xfrm>
          <a:custGeom>
            <a:avLst/>
            <a:gdLst/>
            <a:ahLst/>
            <a:cxnLst/>
            <a:rect l="l" t="t" r="r" b="b"/>
            <a:pathLst>
              <a:path w="442595" h="76200">
                <a:moveTo>
                  <a:pt x="366140" y="0"/>
                </a:moveTo>
                <a:lnTo>
                  <a:pt x="366140" y="76200"/>
                </a:lnTo>
                <a:lnTo>
                  <a:pt x="429640" y="44450"/>
                </a:lnTo>
                <a:lnTo>
                  <a:pt x="378840" y="44450"/>
                </a:lnTo>
                <a:lnTo>
                  <a:pt x="378840" y="31750"/>
                </a:lnTo>
                <a:lnTo>
                  <a:pt x="429640" y="31750"/>
                </a:lnTo>
                <a:lnTo>
                  <a:pt x="366140" y="0"/>
                </a:lnTo>
                <a:close/>
              </a:path>
              <a:path w="442595" h="76200">
                <a:moveTo>
                  <a:pt x="36614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66140" y="44450"/>
                </a:lnTo>
                <a:lnTo>
                  <a:pt x="366140" y="31750"/>
                </a:lnTo>
                <a:close/>
              </a:path>
              <a:path w="442595" h="76200">
                <a:moveTo>
                  <a:pt x="429640" y="31750"/>
                </a:moveTo>
                <a:lnTo>
                  <a:pt x="378840" y="31750"/>
                </a:lnTo>
                <a:lnTo>
                  <a:pt x="378840" y="44450"/>
                </a:lnTo>
                <a:lnTo>
                  <a:pt x="429640" y="44450"/>
                </a:lnTo>
                <a:lnTo>
                  <a:pt x="442340" y="38100"/>
                </a:lnTo>
                <a:lnTo>
                  <a:pt x="429640" y="317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46091" y="4082796"/>
            <a:ext cx="620242" cy="2561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572000" y="4148328"/>
            <a:ext cx="442595" cy="76200"/>
          </a:xfrm>
          <a:custGeom>
            <a:avLst/>
            <a:gdLst/>
            <a:ahLst/>
            <a:cxnLst/>
            <a:rect l="l" t="t" r="r" b="b"/>
            <a:pathLst>
              <a:path w="442595" h="76200">
                <a:moveTo>
                  <a:pt x="366140" y="0"/>
                </a:moveTo>
                <a:lnTo>
                  <a:pt x="366140" y="76200"/>
                </a:lnTo>
                <a:lnTo>
                  <a:pt x="429640" y="44450"/>
                </a:lnTo>
                <a:lnTo>
                  <a:pt x="378840" y="44450"/>
                </a:lnTo>
                <a:lnTo>
                  <a:pt x="378840" y="31750"/>
                </a:lnTo>
                <a:lnTo>
                  <a:pt x="429640" y="31750"/>
                </a:lnTo>
                <a:lnTo>
                  <a:pt x="366140" y="0"/>
                </a:lnTo>
                <a:close/>
              </a:path>
              <a:path w="442595" h="76200">
                <a:moveTo>
                  <a:pt x="36614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66140" y="44450"/>
                </a:lnTo>
                <a:lnTo>
                  <a:pt x="366140" y="31750"/>
                </a:lnTo>
                <a:close/>
              </a:path>
              <a:path w="442595" h="76200">
                <a:moveTo>
                  <a:pt x="429640" y="31750"/>
                </a:moveTo>
                <a:lnTo>
                  <a:pt x="378840" y="31750"/>
                </a:lnTo>
                <a:lnTo>
                  <a:pt x="378840" y="44450"/>
                </a:lnTo>
                <a:lnTo>
                  <a:pt x="429640" y="44450"/>
                </a:lnTo>
                <a:lnTo>
                  <a:pt x="442340" y="38100"/>
                </a:lnTo>
                <a:lnTo>
                  <a:pt x="429640" y="317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293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608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Types of </a:t>
            </a:r>
            <a:r>
              <a:rPr sz="2800" spc="-10" dirty="0">
                <a:solidFill>
                  <a:srgbClr val="095A82"/>
                </a:solidFill>
              </a:rPr>
              <a:t>ANOVA</a:t>
            </a:r>
            <a:r>
              <a:rPr sz="2800" spc="-2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3771900" y="1466075"/>
            <a:ext cx="1626107" cy="53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87723" y="1520913"/>
            <a:ext cx="1389888" cy="475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97808" y="1491996"/>
            <a:ext cx="1524000" cy="431800"/>
          </a:xfrm>
          <a:custGeom>
            <a:avLst/>
            <a:gdLst/>
            <a:ahLst/>
            <a:cxnLst/>
            <a:rect l="l" t="t" r="r" b="b"/>
            <a:pathLst>
              <a:path w="1524000" h="431800">
                <a:moveTo>
                  <a:pt x="1452117" y="0"/>
                </a:moveTo>
                <a:lnTo>
                  <a:pt x="71881" y="0"/>
                </a:lnTo>
                <a:lnTo>
                  <a:pt x="43880" y="5641"/>
                </a:lnTo>
                <a:lnTo>
                  <a:pt x="21034" y="21034"/>
                </a:lnTo>
                <a:lnTo>
                  <a:pt x="5641" y="43880"/>
                </a:lnTo>
                <a:lnTo>
                  <a:pt x="0" y="71881"/>
                </a:lnTo>
                <a:lnTo>
                  <a:pt x="0" y="359409"/>
                </a:lnTo>
                <a:lnTo>
                  <a:pt x="5641" y="387411"/>
                </a:lnTo>
                <a:lnTo>
                  <a:pt x="21034" y="410257"/>
                </a:lnTo>
                <a:lnTo>
                  <a:pt x="43880" y="425650"/>
                </a:lnTo>
                <a:lnTo>
                  <a:pt x="71881" y="431291"/>
                </a:lnTo>
                <a:lnTo>
                  <a:pt x="1452117" y="431291"/>
                </a:lnTo>
                <a:lnTo>
                  <a:pt x="1480119" y="425650"/>
                </a:lnTo>
                <a:lnTo>
                  <a:pt x="1502965" y="410257"/>
                </a:lnTo>
                <a:lnTo>
                  <a:pt x="1518358" y="387411"/>
                </a:lnTo>
                <a:lnTo>
                  <a:pt x="1524000" y="359409"/>
                </a:lnTo>
                <a:lnTo>
                  <a:pt x="1524000" y="71881"/>
                </a:lnTo>
                <a:lnTo>
                  <a:pt x="1518358" y="43880"/>
                </a:lnTo>
                <a:lnTo>
                  <a:pt x="1502965" y="21034"/>
                </a:lnTo>
                <a:lnTo>
                  <a:pt x="1480119" y="5641"/>
                </a:lnTo>
                <a:lnTo>
                  <a:pt x="1452117" y="0"/>
                </a:lnTo>
                <a:close/>
              </a:path>
            </a:pathLst>
          </a:custGeom>
          <a:solidFill>
            <a:srgbClr val="07436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09390" y="1576273"/>
            <a:ext cx="11004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15" dirty="0">
                <a:solidFill>
                  <a:srgbClr val="FFFFFF"/>
                </a:solidFill>
                <a:cs typeface="Calibri"/>
              </a:rPr>
              <a:t>ANOVA</a:t>
            </a:r>
            <a:r>
              <a:rPr sz="1400" spc="-9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cs typeface="Calibri"/>
              </a:rPr>
              <a:t>Testing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29071" y="2339327"/>
            <a:ext cx="1626107" cy="6248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46420" y="2313406"/>
            <a:ext cx="1389887" cy="7315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54979" y="2365248"/>
            <a:ext cx="1524000" cy="523240"/>
          </a:xfrm>
          <a:custGeom>
            <a:avLst/>
            <a:gdLst/>
            <a:ahLst/>
            <a:cxnLst/>
            <a:rect l="l" t="t" r="r" b="b"/>
            <a:pathLst>
              <a:path w="1524000" h="523239">
                <a:moveTo>
                  <a:pt x="1436877" y="0"/>
                </a:moveTo>
                <a:lnTo>
                  <a:pt x="87122" y="0"/>
                </a:lnTo>
                <a:lnTo>
                  <a:pt x="53203" y="6844"/>
                </a:lnTo>
                <a:lnTo>
                  <a:pt x="25511" y="25511"/>
                </a:lnTo>
                <a:lnTo>
                  <a:pt x="6844" y="53203"/>
                </a:lnTo>
                <a:lnTo>
                  <a:pt x="0" y="87121"/>
                </a:lnTo>
                <a:lnTo>
                  <a:pt x="0" y="435609"/>
                </a:lnTo>
                <a:lnTo>
                  <a:pt x="6844" y="469528"/>
                </a:lnTo>
                <a:lnTo>
                  <a:pt x="25511" y="497220"/>
                </a:lnTo>
                <a:lnTo>
                  <a:pt x="53203" y="515887"/>
                </a:lnTo>
                <a:lnTo>
                  <a:pt x="87122" y="522731"/>
                </a:lnTo>
                <a:lnTo>
                  <a:pt x="1436877" y="522731"/>
                </a:lnTo>
                <a:lnTo>
                  <a:pt x="1470796" y="515887"/>
                </a:lnTo>
                <a:lnTo>
                  <a:pt x="1498488" y="497220"/>
                </a:lnTo>
                <a:lnTo>
                  <a:pt x="1517155" y="469528"/>
                </a:lnTo>
                <a:lnTo>
                  <a:pt x="1524000" y="435609"/>
                </a:lnTo>
                <a:lnTo>
                  <a:pt x="1524000" y="87121"/>
                </a:lnTo>
                <a:lnTo>
                  <a:pt x="1517155" y="53203"/>
                </a:lnTo>
                <a:lnTo>
                  <a:pt x="1498488" y="25511"/>
                </a:lnTo>
                <a:lnTo>
                  <a:pt x="1470796" y="6844"/>
                </a:lnTo>
                <a:lnTo>
                  <a:pt x="1436877" y="0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68721" y="2326360"/>
            <a:ext cx="1099820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2250">
              <a:lnSpc>
                <a:spcPct val="12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cs typeface="Calibri"/>
              </a:rPr>
              <a:t>Two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way  </a:t>
            </a:r>
            <a:r>
              <a:rPr sz="1400" spc="-15" dirty="0">
                <a:solidFill>
                  <a:srgbClr val="FFFFFF"/>
                </a:solidFill>
                <a:cs typeface="Calibri"/>
              </a:rPr>
              <a:t>ANOVA</a:t>
            </a:r>
            <a:r>
              <a:rPr sz="1400" spc="-11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cs typeface="Calibri"/>
              </a:rPr>
              <a:t>Testing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13204" y="2334755"/>
            <a:ext cx="1626108" cy="6248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51888" y="2307310"/>
            <a:ext cx="1389888" cy="7315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39111" y="2360676"/>
            <a:ext cx="1524000" cy="523240"/>
          </a:xfrm>
          <a:custGeom>
            <a:avLst/>
            <a:gdLst/>
            <a:ahLst/>
            <a:cxnLst/>
            <a:rect l="l" t="t" r="r" b="b"/>
            <a:pathLst>
              <a:path w="1524000" h="523239">
                <a:moveTo>
                  <a:pt x="1436877" y="0"/>
                </a:moveTo>
                <a:lnTo>
                  <a:pt x="87121" y="0"/>
                </a:lnTo>
                <a:lnTo>
                  <a:pt x="53203" y="6844"/>
                </a:lnTo>
                <a:lnTo>
                  <a:pt x="25511" y="25511"/>
                </a:lnTo>
                <a:lnTo>
                  <a:pt x="6844" y="53203"/>
                </a:lnTo>
                <a:lnTo>
                  <a:pt x="0" y="87122"/>
                </a:lnTo>
                <a:lnTo>
                  <a:pt x="0" y="435610"/>
                </a:lnTo>
                <a:lnTo>
                  <a:pt x="6844" y="469528"/>
                </a:lnTo>
                <a:lnTo>
                  <a:pt x="25511" y="497220"/>
                </a:lnTo>
                <a:lnTo>
                  <a:pt x="53203" y="515887"/>
                </a:lnTo>
                <a:lnTo>
                  <a:pt x="87121" y="522731"/>
                </a:lnTo>
                <a:lnTo>
                  <a:pt x="1436877" y="522731"/>
                </a:lnTo>
                <a:lnTo>
                  <a:pt x="1470796" y="515887"/>
                </a:lnTo>
                <a:lnTo>
                  <a:pt x="1498488" y="497220"/>
                </a:lnTo>
                <a:lnTo>
                  <a:pt x="1517155" y="469528"/>
                </a:lnTo>
                <a:lnTo>
                  <a:pt x="1524000" y="435610"/>
                </a:lnTo>
                <a:lnTo>
                  <a:pt x="1524000" y="87122"/>
                </a:lnTo>
                <a:lnTo>
                  <a:pt x="1517155" y="53203"/>
                </a:lnTo>
                <a:lnTo>
                  <a:pt x="1498488" y="25511"/>
                </a:lnTo>
                <a:lnTo>
                  <a:pt x="1470796" y="6844"/>
                </a:lnTo>
                <a:lnTo>
                  <a:pt x="1436877" y="0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72029" y="2320583"/>
            <a:ext cx="1099820" cy="53848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R="31750" algn="ctr">
              <a:spcBef>
                <a:spcPts val="439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One</a:t>
            </a:r>
            <a:r>
              <a:rPr sz="1400" spc="-1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way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algn="ctr">
              <a:spcBef>
                <a:spcPts val="335"/>
              </a:spcBef>
            </a:pPr>
            <a:r>
              <a:rPr sz="1400" spc="-15" dirty="0">
                <a:solidFill>
                  <a:srgbClr val="FFFFFF"/>
                </a:solidFill>
                <a:cs typeface="Calibri"/>
              </a:rPr>
              <a:t>ANOVA</a:t>
            </a:r>
            <a:r>
              <a:rPr sz="1400" spc="-9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cs typeface="Calibri"/>
              </a:rPr>
              <a:t>Testing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95900" y="1676387"/>
            <a:ext cx="1173479" cy="8427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21808" y="1702054"/>
            <a:ext cx="1033780" cy="664845"/>
          </a:xfrm>
          <a:custGeom>
            <a:avLst/>
            <a:gdLst/>
            <a:ahLst/>
            <a:cxnLst/>
            <a:rect l="l" t="t" r="r" b="b"/>
            <a:pathLst>
              <a:path w="1033779" h="664844">
                <a:moveTo>
                  <a:pt x="989202" y="588264"/>
                </a:moveTo>
                <a:lnTo>
                  <a:pt x="957452" y="588264"/>
                </a:lnTo>
                <a:lnTo>
                  <a:pt x="995552" y="664464"/>
                </a:lnTo>
                <a:lnTo>
                  <a:pt x="1027302" y="600964"/>
                </a:lnTo>
                <a:lnTo>
                  <a:pt x="989202" y="600964"/>
                </a:lnTo>
                <a:lnTo>
                  <a:pt x="989202" y="588264"/>
                </a:lnTo>
                <a:close/>
              </a:path>
              <a:path w="1033779" h="664844">
                <a:moveTo>
                  <a:pt x="989202" y="6350"/>
                </a:moveTo>
                <a:lnTo>
                  <a:pt x="989202" y="600964"/>
                </a:lnTo>
                <a:lnTo>
                  <a:pt x="1001902" y="600964"/>
                </a:lnTo>
                <a:lnTo>
                  <a:pt x="1001902" y="12700"/>
                </a:lnTo>
                <a:lnTo>
                  <a:pt x="995552" y="12700"/>
                </a:lnTo>
                <a:lnTo>
                  <a:pt x="989202" y="6350"/>
                </a:lnTo>
                <a:close/>
              </a:path>
              <a:path w="1033779" h="664844">
                <a:moveTo>
                  <a:pt x="1033652" y="588264"/>
                </a:moveTo>
                <a:lnTo>
                  <a:pt x="1001902" y="588264"/>
                </a:lnTo>
                <a:lnTo>
                  <a:pt x="1001902" y="600964"/>
                </a:lnTo>
                <a:lnTo>
                  <a:pt x="1027302" y="600964"/>
                </a:lnTo>
                <a:lnTo>
                  <a:pt x="1033652" y="588264"/>
                </a:lnTo>
                <a:close/>
              </a:path>
              <a:path w="1033779" h="664844">
                <a:moveTo>
                  <a:pt x="999108" y="0"/>
                </a:moveTo>
                <a:lnTo>
                  <a:pt x="0" y="0"/>
                </a:lnTo>
                <a:lnTo>
                  <a:pt x="0" y="12700"/>
                </a:lnTo>
                <a:lnTo>
                  <a:pt x="989202" y="12700"/>
                </a:lnTo>
                <a:lnTo>
                  <a:pt x="989202" y="6350"/>
                </a:lnTo>
                <a:lnTo>
                  <a:pt x="1001902" y="6350"/>
                </a:lnTo>
                <a:lnTo>
                  <a:pt x="1001902" y="2794"/>
                </a:lnTo>
                <a:lnTo>
                  <a:pt x="999108" y="0"/>
                </a:lnTo>
                <a:close/>
              </a:path>
              <a:path w="1033779" h="664844">
                <a:moveTo>
                  <a:pt x="1001902" y="6350"/>
                </a:moveTo>
                <a:lnTo>
                  <a:pt x="989202" y="6350"/>
                </a:lnTo>
                <a:lnTo>
                  <a:pt x="995552" y="12700"/>
                </a:lnTo>
                <a:lnTo>
                  <a:pt x="1001902" y="12700"/>
                </a:lnTo>
                <a:lnTo>
                  <a:pt x="1001902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697479" y="1676412"/>
            <a:ext cx="1175004" cy="8381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63011" y="1702054"/>
            <a:ext cx="1033780" cy="659765"/>
          </a:xfrm>
          <a:custGeom>
            <a:avLst/>
            <a:gdLst/>
            <a:ahLst/>
            <a:cxnLst/>
            <a:rect l="l" t="t" r="r" b="b"/>
            <a:pathLst>
              <a:path w="1033779" h="659764">
                <a:moveTo>
                  <a:pt x="31750" y="583311"/>
                </a:moveTo>
                <a:lnTo>
                  <a:pt x="0" y="583311"/>
                </a:lnTo>
                <a:lnTo>
                  <a:pt x="38100" y="659511"/>
                </a:lnTo>
                <a:lnTo>
                  <a:pt x="69850" y="596011"/>
                </a:lnTo>
                <a:lnTo>
                  <a:pt x="31750" y="596011"/>
                </a:lnTo>
                <a:lnTo>
                  <a:pt x="31750" y="583311"/>
                </a:lnTo>
                <a:close/>
              </a:path>
              <a:path w="1033779" h="659764">
                <a:moveTo>
                  <a:pt x="1033652" y="0"/>
                </a:moveTo>
                <a:lnTo>
                  <a:pt x="34543" y="0"/>
                </a:lnTo>
                <a:lnTo>
                  <a:pt x="31750" y="2794"/>
                </a:lnTo>
                <a:lnTo>
                  <a:pt x="31750" y="596011"/>
                </a:lnTo>
                <a:lnTo>
                  <a:pt x="44450" y="596011"/>
                </a:lnTo>
                <a:lnTo>
                  <a:pt x="44450" y="12700"/>
                </a:lnTo>
                <a:lnTo>
                  <a:pt x="38100" y="12700"/>
                </a:lnTo>
                <a:lnTo>
                  <a:pt x="44450" y="6350"/>
                </a:lnTo>
                <a:lnTo>
                  <a:pt x="1033652" y="6350"/>
                </a:lnTo>
                <a:lnTo>
                  <a:pt x="1033652" y="0"/>
                </a:lnTo>
                <a:close/>
              </a:path>
              <a:path w="1033779" h="659764">
                <a:moveTo>
                  <a:pt x="76200" y="583311"/>
                </a:moveTo>
                <a:lnTo>
                  <a:pt x="44450" y="583311"/>
                </a:lnTo>
                <a:lnTo>
                  <a:pt x="44450" y="596011"/>
                </a:lnTo>
                <a:lnTo>
                  <a:pt x="69850" y="596011"/>
                </a:lnTo>
                <a:lnTo>
                  <a:pt x="76200" y="583311"/>
                </a:lnTo>
                <a:close/>
              </a:path>
              <a:path w="1033779" h="659764">
                <a:moveTo>
                  <a:pt x="44450" y="6350"/>
                </a:moveTo>
                <a:lnTo>
                  <a:pt x="38100" y="12700"/>
                </a:lnTo>
                <a:lnTo>
                  <a:pt x="44450" y="12700"/>
                </a:lnTo>
                <a:lnTo>
                  <a:pt x="44450" y="6350"/>
                </a:lnTo>
                <a:close/>
              </a:path>
              <a:path w="1033779" h="659764">
                <a:moveTo>
                  <a:pt x="1033652" y="6350"/>
                </a:moveTo>
                <a:lnTo>
                  <a:pt x="44450" y="6350"/>
                </a:lnTo>
                <a:lnTo>
                  <a:pt x="44450" y="12700"/>
                </a:lnTo>
                <a:lnTo>
                  <a:pt x="1033652" y="12700"/>
                </a:lnTo>
                <a:lnTo>
                  <a:pt x="1033652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09444" y="3273513"/>
            <a:ext cx="966203" cy="4755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35351" y="3299459"/>
            <a:ext cx="864235" cy="373380"/>
          </a:xfrm>
          <a:custGeom>
            <a:avLst/>
            <a:gdLst/>
            <a:ahLst/>
            <a:cxnLst/>
            <a:rect l="l" t="t" r="r" b="b"/>
            <a:pathLst>
              <a:path w="864235" h="373379">
                <a:moveTo>
                  <a:pt x="677418" y="0"/>
                </a:moveTo>
                <a:lnTo>
                  <a:pt x="677418" y="93344"/>
                </a:lnTo>
                <a:lnTo>
                  <a:pt x="0" y="93344"/>
                </a:lnTo>
                <a:lnTo>
                  <a:pt x="0" y="280034"/>
                </a:lnTo>
                <a:lnTo>
                  <a:pt x="677418" y="280034"/>
                </a:lnTo>
                <a:lnTo>
                  <a:pt x="677418" y="373379"/>
                </a:lnTo>
                <a:lnTo>
                  <a:pt x="864108" y="186689"/>
                </a:lnTo>
                <a:lnTo>
                  <a:pt x="677418" y="0"/>
                </a:lnTo>
                <a:close/>
              </a:path>
            </a:pathLst>
          </a:custGeom>
          <a:solidFill>
            <a:srgbClr val="7999A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64352" y="3086061"/>
            <a:ext cx="966203" cy="4755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890259" y="3112007"/>
            <a:ext cx="864235" cy="373380"/>
          </a:xfrm>
          <a:custGeom>
            <a:avLst/>
            <a:gdLst/>
            <a:ahLst/>
            <a:cxnLst/>
            <a:rect l="l" t="t" r="r" b="b"/>
            <a:pathLst>
              <a:path w="864234" h="373379">
                <a:moveTo>
                  <a:pt x="677417" y="0"/>
                </a:moveTo>
                <a:lnTo>
                  <a:pt x="677417" y="93344"/>
                </a:lnTo>
                <a:lnTo>
                  <a:pt x="0" y="93344"/>
                </a:lnTo>
                <a:lnTo>
                  <a:pt x="0" y="280035"/>
                </a:lnTo>
                <a:lnTo>
                  <a:pt x="677417" y="280035"/>
                </a:lnTo>
                <a:lnTo>
                  <a:pt x="677417" y="373380"/>
                </a:lnTo>
                <a:lnTo>
                  <a:pt x="864108" y="186690"/>
                </a:lnTo>
                <a:lnTo>
                  <a:pt x="677417" y="0"/>
                </a:lnTo>
                <a:close/>
              </a:path>
            </a:pathLst>
          </a:custGeom>
          <a:solidFill>
            <a:srgbClr val="7999A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859779" y="3461003"/>
            <a:ext cx="966203" cy="4755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85688" y="3486911"/>
            <a:ext cx="864235" cy="373380"/>
          </a:xfrm>
          <a:custGeom>
            <a:avLst/>
            <a:gdLst/>
            <a:ahLst/>
            <a:cxnLst/>
            <a:rect l="l" t="t" r="r" b="b"/>
            <a:pathLst>
              <a:path w="864234" h="373379">
                <a:moveTo>
                  <a:pt x="186689" y="0"/>
                </a:moveTo>
                <a:lnTo>
                  <a:pt x="0" y="186690"/>
                </a:lnTo>
                <a:lnTo>
                  <a:pt x="186689" y="373379"/>
                </a:lnTo>
                <a:lnTo>
                  <a:pt x="186689" y="280034"/>
                </a:lnTo>
                <a:lnTo>
                  <a:pt x="864108" y="280034"/>
                </a:lnTo>
                <a:lnTo>
                  <a:pt x="864108" y="93344"/>
                </a:lnTo>
                <a:lnTo>
                  <a:pt x="186689" y="93344"/>
                </a:lnTo>
                <a:lnTo>
                  <a:pt x="186689" y="0"/>
                </a:lnTo>
                <a:close/>
              </a:path>
            </a:pathLst>
          </a:custGeom>
          <a:solidFill>
            <a:srgbClr val="7999A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59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0352" y="4727448"/>
            <a:ext cx="1137920" cy="416243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9590" y="4726683"/>
            <a:ext cx="1138047" cy="4156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7487" y="857631"/>
            <a:ext cx="821055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8700" y="2225177"/>
            <a:ext cx="742950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3300" b="1" spc="-3" dirty="0" smtClean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1. </a:t>
            </a:r>
            <a:r>
              <a:rPr lang="en-US" sz="3300" b="1" spc="-3" dirty="0" smtClean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Statistical Testing</a:t>
            </a:r>
            <a:endParaRPr sz="3300" dirty="0">
              <a:solidFill>
                <a:prstClr val="black"/>
              </a:solidFill>
              <a:latin typeface="Trebuchet MS" panose="020B0603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168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6677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One way </a:t>
            </a:r>
            <a:r>
              <a:rPr sz="2800" spc="-10" dirty="0">
                <a:solidFill>
                  <a:srgbClr val="095A82"/>
                </a:solidFill>
              </a:rPr>
              <a:t>ANOVA</a:t>
            </a:r>
            <a:r>
              <a:rPr sz="2800" spc="-2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40436" y="918959"/>
            <a:ext cx="8313420" cy="853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4548" y="920508"/>
            <a:ext cx="8083296" cy="902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6344" y="944880"/>
            <a:ext cx="8211820" cy="751840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44450" rIns="0" bIns="0" rtlCol="0">
            <a:spAutoFit/>
          </a:bodyPr>
          <a:lstStyle/>
          <a:p>
            <a:pPr marL="241935" marR="234950" algn="ctr">
              <a:spcBef>
                <a:spcPts val="350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One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way 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ANOVA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testing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used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to compare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two means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from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two or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more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independent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groups.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null 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hypothesis for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test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what two means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are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equal.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Therefore, </a:t>
            </a:r>
            <a:r>
              <a:rPr sz="1400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significant means that the two means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are 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unequal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46403" y="2709672"/>
            <a:ext cx="3796284" cy="1225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9639" y="2769095"/>
            <a:ext cx="3643884" cy="11582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2311" y="2735579"/>
            <a:ext cx="3694429" cy="1123315"/>
          </a:xfrm>
          <a:prstGeom prst="rect">
            <a:avLst/>
          </a:prstGeom>
          <a:solidFill>
            <a:srgbClr val="0F7E70"/>
          </a:solidFill>
        </p:spPr>
        <p:txBody>
          <a:bodyPr vert="horz" wrap="square" lIns="0" tIns="102235" rIns="0" bIns="0" rtlCol="0">
            <a:spAutoFit/>
          </a:bodyPr>
          <a:lstStyle/>
          <a:p>
            <a:pPr marL="90805">
              <a:spcBef>
                <a:spcPts val="805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Example: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90805" marR="309880">
              <a:spcBef>
                <a:spcPts val="335"/>
              </a:spcBef>
            </a:pPr>
            <a:r>
              <a:rPr sz="1400" spc="-40" dirty="0">
                <a:solidFill>
                  <a:srgbClr val="FFFFFF"/>
                </a:solidFill>
                <a:cs typeface="Calibri"/>
              </a:rPr>
              <a:t>You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might be studying the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effects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of tea on  weight </a:t>
            </a:r>
            <a:r>
              <a:rPr sz="1400" dirty="0">
                <a:solidFill>
                  <a:srgbClr val="FFFFFF"/>
                </a:solidFill>
                <a:cs typeface="Calibri"/>
              </a:rPr>
              <a:t>loss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and form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three groups: green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tea,  black tea, and no</a:t>
            </a:r>
            <a:r>
              <a:rPr sz="140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tea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05755" y="3194316"/>
            <a:ext cx="678205" cy="3901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31664" y="3220211"/>
            <a:ext cx="576580" cy="288290"/>
          </a:xfrm>
          <a:custGeom>
            <a:avLst/>
            <a:gdLst/>
            <a:ahLst/>
            <a:cxnLst/>
            <a:rect l="l" t="t" r="r" b="b"/>
            <a:pathLst>
              <a:path w="576579" h="288289">
                <a:moveTo>
                  <a:pt x="432053" y="0"/>
                </a:moveTo>
                <a:lnTo>
                  <a:pt x="432053" y="72008"/>
                </a:lnTo>
                <a:lnTo>
                  <a:pt x="0" y="72008"/>
                </a:lnTo>
                <a:lnTo>
                  <a:pt x="0" y="216026"/>
                </a:lnTo>
                <a:lnTo>
                  <a:pt x="432053" y="216026"/>
                </a:lnTo>
                <a:lnTo>
                  <a:pt x="432053" y="288036"/>
                </a:lnTo>
                <a:lnTo>
                  <a:pt x="576072" y="144018"/>
                </a:lnTo>
                <a:lnTo>
                  <a:pt x="43205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88379" y="1776983"/>
            <a:ext cx="1068324" cy="11186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72911" y="3081527"/>
            <a:ext cx="1623060" cy="1638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29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5253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 - One Way </a:t>
            </a:r>
            <a:r>
              <a:rPr sz="2800" spc="-10" dirty="0">
                <a:solidFill>
                  <a:srgbClr val="095A82"/>
                </a:solidFill>
              </a:rPr>
              <a:t>ANOVA</a:t>
            </a:r>
            <a:r>
              <a:rPr sz="2800" spc="1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2513076" y="1033246"/>
            <a:ext cx="4168139" cy="678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755" y="1054595"/>
            <a:ext cx="3974592" cy="688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8983" y="1059180"/>
            <a:ext cx="4066540" cy="576580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63500" rIns="0" bIns="0" rtlCol="0">
            <a:spAutoFit/>
          </a:bodyPr>
          <a:lstStyle/>
          <a:p>
            <a:pPr marL="214629" marR="207645" indent="19685">
              <a:spcBef>
                <a:spcPts val="500"/>
              </a:spcBef>
            </a:pPr>
            <a:r>
              <a:rPr sz="1400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researcher fed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fishes on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four different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foods. </a:t>
            </a:r>
            <a:r>
              <a:rPr sz="1400" spc="-20" dirty="0">
                <a:solidFill>
                  <a:srgbClr val="095A82"/>
                </a:solidFill>
                <a:cs typeface="Calibri"/>
              </a:rPr>
              <a:t>At 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dirty="0">
                <a:solidFill>
                  <a:srgbClr val="095A82"/>
                </a:solidFill>
                <a:cs typeface="Calibri"/>
              </a:rPr>
              <a:t>end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of </a:t>
            </a:r>
            <a:r>
              <a:rPr sz="1400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month feeding, he weighed the</a:t>
            </a:r>
            <a:r>
              <a:rPr sz="1400" spc="2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fishes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54879" y="2567939"/>
            <a:ext cx="3262883" cy="1604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781677" y="2594229"/>
          <a:ext cx="3128007" cy="14833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669"/>
                <a:gridCol w="1042669"/>
                <a:gridCol w="1042669"/>
              </a:tblGrid>
              <a:tr h="37083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food1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food2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food3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370814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4186428" y="3316185"/>
            <a:ext cx="533412" cy="3398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12335" y="3342132"/>
            <a:ext cx="431800" cy="238125"/>
          </a:xfrm>
          <a:custGeom>
            <a:avLst/>
            <a:gdLst/>
            <a:ahLst/>
            <a:cxnLst/>
            <a:rect l="l" t="t" r="r" b="b"/>
            <a:pathLst>
              <a:path w="431800" h="238125">
                <a:moveTo>
                  <a:pt x="312419" y="0"/>
                </a:moveTo>
                <a:lnTo>
                  <a:pt x="312419" y="59436"/>
                </a:lnTo>
                <a:lnTo>
                  <a:pt x="0" y="59436"/>
                </a:lnTo>
                <a:lnTo>
                  <a:pt x="0" y="178308"/>
                </a:lnTo>
                <a:lnTo>
                  <a:pt x="312419" y="178308"/>
                </a:lnTo>
                <a:lnTo>
                  <a:pt x="312419" y="237744"/>
                </a:lnTo>
                <a:lnTo>
                  <a:pt x="431291" y="118872"/>
                </a:lnTo>
                <a:lnTo>
                  <a:pt x="312419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94103" y="2225027"/>
            <a:ext cx="2282952" cy="22844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20011" y="2250948"/>
            <a:ext cx="2180843" cy="21823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856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5225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Solution - One Way </a:t>
            </a:r>
            <a:r>
              <a:rPr sz="2800" spc="-10" dirty="0">
                <a:solidFill>
                  <a:srgbClr val="095A82"/>
                </a:solidFill>
              </a:rPr>
              <a:t>ANOVA</a:t>
            </a:r>
            <a:r>
              <a:rPr sz="2800" spc="2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54151" y="1898904"/>
            <a:ext cx="4226052" cy="1578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6344" y="2008632"/>
            <a:ext cx="3803904" cy="1403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6155" y="1930907"/>
            <a:ext cx="4112260" cy="1464945"/>
          </a:xfrm>
          <a:prstGeom prst="rect">
            <a:avLst/>
          </a:prstGeom>
          <a:solidFill>
            <a:srgbClr val="DCE2E3"/>
          </a:solidFill>
          <a:ln w="12192">
            <a:solidFill>
              <a:srgbClr val="7E7E7E"/>
            </a:solidFill>
          </a:ln>
        </p:spPr>
        <p:txBody>
          <a:bodyPr vert="horz" wrap="square" lIns="0" tIns="129539" rIns="0" bIns="0" rtlCol="0">
            <a:spAutoFit/>
          </a:bodyPr>
          <a:lstStyle/>
          <a:p>
            <a:pPr marL="90805">
              <a:spcBef>
                <a:spcPts val="1019"/>
              </a:spcBef>
            </a:pPr>
            <a:r>
              <a:rPr sz="1100" b="1" spc="-5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numpy </a:t>
            </a:r>
            <a:r>
              <a:rPr sz="1100" b="1" spc="-5" dirty="0">
                <a:solidFill>
                  <a:srgbClr val="000080"/>
                </a:solidFill>
                <a:latin typeface="Courier New"/>
                <a:cs typeface="Courier New"/>
              </a:rPr>
              <a:t>as</a:t>
            </a:r>
            <a:r>
              <a:rPr sz="1100" b="1" spc="1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np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0805"/>
            <a:r>
              <a:rPr sz="1100" b="1" spc="-5" dirty="0">
                <a:solidFill>
                  <a:srgbClr val="000080"/>
                </a:solidFill>
                <a:latin typeface="Courier New"/>
                <a:cs typeface="Courier New"/>
              </a:rPr>
              <a:t>from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scipy </a:t>
            </a:r>
            <a:r>
              <a:rPr sz="1100" b="1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stats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0805"/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food1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=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np.array([ </a:t>
            </a:r>
            <a:r>
              <a:rPr sz="1100" spc="-5" dirty="0">
                <a:solidFill>
                  <a:srgbClr val="0000FF"/>
                </a:solidFill>
                <a:latin typeface="Courier New"/>
                <a:cs typeface="Courier New"/>
              </a:rPr>
              <a:t>31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, </a:t>
            </a:r>
            <a:r>
              <a:rPr sz="1100" dirty="0">
                <a:solidFill>
                  <a:srgbClr val="0000FF"/>
                </a:solidFill>
                <a:latin typeface="Courier New"/>
                <a:cs typeface="Courier New"/>
              </a:rPr>
              <a:t>32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, </a:t>
            </a:r>
            <a:r>
              <a:rPr sz="1100" spc="-5" dirty="0">
                <a:solidFill>
                  <a:srgbClr val="0000FF"/>
                </a:solidFill>
                <a:latin typeface="Courier New"/>
                <a:cs typeface="Courier New"/>
              </a:rPr>
              <a:t>53</a:t>
            </a:r>
            <a:r>
              <a:rPr sz="1100" spc="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])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0805">
              <a:spcBef>
                <a:spcPts val="5"/>
              </a:spcBef>
            </a:pP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food2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= np.array([ </a:t>
            </a:r>
            <a:r>
              <a:rPr sz="1100" dirty="0">
                <a:solidFill>
                  <a:srgbClr val="0000FF"/>
                </a:solidFill>
                <a:latin typeface="Courier New"/>
                <a:cs typeface="Courier New"/>
              </a:rPr>
              <a:t>79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, </a:t>
            </a:r>
            <a:r>
              <a:rPr sz="1100" dirty="0">
                <a:solidFill>
                  <a:srgbClr val="0000FF"/>
                </a:solidFill>
                <a:latin typeface="Courier New"/>
                <a:cs typeface="Courier New"/>
              </a:rPr>
              <a:t>48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, </a:t>
            </a:r>
            <a:r>
              <a:rPr sz="1100" dirty="0">
                <a:solidFill>
                  <a:srgbClr val="0000FF"/>
                </a:solidFill>
                <a:latin typeface="Courier New"/>
                <a:cs typeface="Courier New"/>
              </a:rPr>
              <a:t>49</a:t>
            </a:r>
            <a:r>
              <a:rPr sz="1100" spc="-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])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0805"/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food3= np.array([ </a:t>
            </a:r>
            <a:r>
              <a:rPr sz="1100" spc="-5" dirty="0">
                <a:solidFill>
                  <a:srgbClr val="0000FF"/>
                </a:solidFill>
                <a:latin typeface="Courier New"/>
                <a:cs typeface="Courier New"/>
              </a:rPr>
              <a:t>55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, </a:t>
            </a:r>
            <a:r>
              <a:rPr sz="1100" spc="-5" dirty="0">
                <a:solidFill>
                  <a:srgbClr val="0000FF"/>
                </a:solidFill>
                <a:latin typeface="Courier New"/>
                <a:cs typeface="Courier New"/>
              </a:rPr>
              <a:t>46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100" spc="2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0000FF"/>
                </a:solidFill>
                <a:latin typeface="Courier New"/>
                <a:cs typeface="Courier New"/>
              </a:rPr>
              <a:t>45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])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0"/>
              </a:spcBef>
            </a:pPr>
            <a:endParaRPr sz="11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0805"/>
            <a:r>
              <a:rPr sz="11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(stats.f_oneway(food1, food2,</a:t>
            </a:r>
            <a:r>
              <a:rPr sz="1100" spc="20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food3))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89603" y="3630167"/>
            <a:ext cx="5073396" cy="3307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24655" y="3665220"/>
            <a:ext cx="4953000" cy="2103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20084" y="3660647"/>
            <a:ext cx="4962525" cy="219710"/>
          </a:xfrm>
          <a:custGeom>
            <a:avLst/>
            <a:gdLst/>
            <a:ahLst/>
            <a:cxnLst/>
            <a:rect l="l" t="t" r="r" b="b"/>
            <a:pathLst>
              <a:path w="4962525" h="219710">
                <a:moveTo>
                  <a:pt x="0" y="219455"/>
                </a:moveTo>
                <a:lnTo>
                  <a:pt x="4962144" y="219455"/>
                </a:lnTo>
                <a:lnTo>
                  <a:pt x="4962144" y="0"/>
                </a:lnTo>
                <a:lnTo>
                  <a:pt x="0" y="0"/>
                </a:lnTo>
                <a:lnTo>
                  <a:pt x="0" y="219455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15584" y="2183904"/>
            <a:ext cx="821423" cy="417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09488" y="2180805"/>
            <a:ext cx="830567" cy="4755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41491" y="2209800"/>
            <a:ext cx="719455" cy="315595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39370" rIns="0" bIns="0" rtlCol="0">
            <a:spAutoFit/>
          </a:bodyPr>
          <a:lstStyle/>
          <a:p>
            <a:pPr marL="102235">
              <a:spcBef>
                <a:spcPts val="310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Output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82139" y="4119371"/>
            <a:ext cx="5646420" cy="6110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29383" y="4087367"/>
            <a:ext cx="5551932" cy="7299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08048" y="4145279"/>
            <a:ext cx="5544820" cy="509270"/>
          </a:xfrm>
          <a:prstGeom prst="rect">
            <a:avLst/>
          </a:prstGeom>
          <a:solidFill>
            <a:srgbClr val="0F7E70"/>
          </a:solidFill>
        </p:spPr>
        <p:txBody>
          <a:bodyPr vert="horz" wrap="square" lIns="0" tIns="10795" rIns="0" bIns="0" rtlCol="0">
            <a:spAutoFit/>
          </a:bodyPr>
          <a:lstStyle/>
          <a:p>
            <a:pPr marL="1905" algn="ctr">
              <a:spcBef>
                <a:spcPts val="85"/>
              </a:spcBef>
            </a:pPr>
            <a:r>
              <a:rPr sz="1400" dirty="0">
                <a:solidFill>
                  <a:srgbClr val="FFFFFF"/>
                </a:solidFill>
                <a:cs typeface="Calibri"/>
              </a:rPr>
              <a:t>As P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value </a:t>
            </a:r>
            <a:r>
              <a:rPr sz="1400" dirty="0">
                <a:solidFill>
                  <a:srgbClr val="FFFFFF"/>
                </a:solidFill>
                <a:cs typeface="Calibri"/>
              </a:rPr>
              <a:t>&gt; </a:t>
            </a:r>
            <a:r>
              <a:rPr sz="1400" spc="15" dirty="0">
                <a:solidFill>
                  <a:srgbClr val="FFFFFF"/>
                </a:solidFill>
                <a:latin typeface="Cambria Math"/>
                <a:cs typeface="Cambria Math"/>
              </a:rPr>
              <a:t>𝛼, </a:t>
            </a:r>
            <a:r>
              <a:rPr sz="1400" spc="-5" dirty="0">
                <a:solidFill>
                  <a:srgbClr val="FFFFFF"/>
                </a:solidFill>
                <a:latin typeface="Cambria Math"/>
                <a:cs typeface="Cambria Math"/>
              </a:rPr>
              <a:t>null hypothesis </a:t>
            </a:r>
            <a:r>
              <a:rPr sz="1400" dirty="0">
                <a:solidFill>
                  <a:srgbClr val="FFFFFF"/>
                </a:solidFill>
                <a:latin typeface="Cambria Math"/>
                <a:cs typeface="Cambria Math"/>
              </a:rPr>
              <a:t>is </a:t>
            </a:r>
            <a:r>
              <a:rPr sz="1400" spc="-5" dirty="0">
                <a:solidFill>
                  <a:srgbClr val="FFFFFF"/>
                </a:solidFill>
                <a:latin typeface="Cambria Math"/>
                <a:cs typeface="Cambria Math"/>
              </a:rPr>
              <a:t>not</a:t>
            </a:r>
            <a:r>
              <a:rPr sz="1400" spc="-95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FFFFF"/>
                </a:solidFill>
                <a:latin typeface="Cambria Math"/>
                <a:cs typeface="Cambria Math"/>
              </a:rPr>
              <a:t>rejected</a:t>
            </a:r>
            <a:endParaRPr sz="1400">
              <a:solidFill>
                <a:prstClr val="black"/>
              </a:solidFill>
              <a:latin typeface="Cambria Math"/>
              <a:cs typeface="Cambria Math"/>
            </a:endParaRPr>
          </a:p>
          <a:p>
            <a:pPr algn="ctr">
              <a:spcBef>
                <a:spcPts val="325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The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differences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between some of the means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are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statistically</a:t>
            </a:r>
            <a:r>
              <a:rPr sz="1400" spc="9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insignificant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11907" y="1031722"/>
            <a:ext cx="4573524" cy="6782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94788" y="1053071"/>
            <a:ext cx="4242816" cy="6888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37816" y="1057655"/>
            <a:ext cx="4471670" cy="576580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64135" rIns="0" bIns="0" rtlCol="0">
            <a:spAutoFit/>
          </a:bodyPr>
          <a:lstStyle/>
          <a:p>
            <a:pPr marL="461009" marR="282575" indent="-170815">
              <a:spcBef>
                <a:spcPts val="505"/>
              </a:spcBef>
            </a:pPr>
            <a:r>
              <a:rPr sz="1400" dirty="0">
                <a:solidFill>
                  <a:srgbClr val="095A82"/>
                </a:solidFill>
                <a:cs typeface="Calibri"/>
              </a:rPr>
              <a:t>Use an 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ANOVA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test to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determine </a:t>
            </a:r>
            <a:r>
              <a:rPr sz="1400" dirty="0">
                <a:solidFill>
                  <a:srgbClr val="095A82"/>
                </a:solidFill>
                <a:cs typeface="Calibri"/>
              </a:rPr>
              <a:t>if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different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foods  resulted </a:t>
            </a:r>
            <a:r>
              <a:rPr sz="1400" dirty="0">
                <a:solidFill>
                  <a:srgbClr val="095A82"/>
                </a:solidFill>
                <a:cs typeface="Calibri"/>
              </a:rPr>
              <a:t>in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differences </a:t>
            </a:r>
            <a:r>
              <a:rPr sz="1400" dirty="0">
                <a:solidFill>
                  <a:srgbClr val="095A82"/>
                </a:solidFill>
                <a:cs typeface="Calibri"/>
              </a:rPr>
              <a:t>in the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growth of the </a:t>
            </a:r>
            <a:r>
              <a:rPr sz="1400" dirty="0">
                <a:solidFill>
                  <a:srgbClr val="095A82"/>
                </a:solidFill>
                <a:cs typeface="Calibri"/>
              </a:rPr>
              <a:t>fishes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72000" y="2631960"/>
            <a:ext cx="1781555" cy="11871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97908" y="2657601"/>
            <a:ext cx="1641475" cy="1009015"/>
          </a:xfrm>
          <a:custGeom>
            <a:avLst/>
            <a:gdLst/>
            <a:ahLst/>
            <a:cxnLst/>
            <a:rect l="l" t="t" r="r" b="b"/>
            <a:pathLst>
              <a:path w="1641475" h="1009014">
                <a:moveTo>
                  <a:pt x="1596643" y="932688"/>
                </a:moveTo>
                <a:lnTo>
                  <a:pt x="1564893" y="932688"/>
                </a:lnTo>
                <a:lnTo>
                  <a:pt x="1602993" y="1008888"/>
                </a:lnTo>
                <a:lnTo>
                  <a:pt x="1634743" y="945388"/>
                </a:lnTo>
                <a:lnTo>
                  <a:pt x="1596643" y="945388"/>
                </a:lnTo>
                <a:lnTo>
                  <a:pt x="1596643" y="932688"/>
                </a:lnTo>
                <a:close/>
              </a:path>
              <a:path w="1641475" h="1009014">
                <a:moveTo>
                  <a:pt x="1596643" y="6350"/>
                </a:moveTo>
                <a:lnTo>
                  <a:pt x="1596643" y="945388"/>
                </a:lnTo>
                <a:lnTo>
                  <a:pt x="1609343" y="945388"/>
                </a:lnTo>
                <a:lnTo>
                  <a:pt x="1609343" y="12700"/>
                </a:lnTo>
                <a:lnTo>
                  <a:pt x="1602993" y="12700"/>
                </a:lnTo>
                <a:lnTo>
                  <a:pt x="1596643" y="6350"/>
                </a:lnTo>
                <a:close/>
              </a:path>
              <a:path w="1641475" h="1009014">
                <a:moveTo>
                  <a:pt x="1641093" y="932688"/>
                </a:moveTo>
                <a:lnTo>
                  <a:pt x="1609343" y="932688"/>
                </a:lnTo>
                <a:lnTo>
                  <a:pt x="1609343" y="945388"/>
                </a:lnTo>
                <a:lnTo>
                  <a:pt x="1634743" y="945388"/>
                </a:lnTo>
                <a:lnTo>
                  <a:pt x="1641093" y="932688"/>
                </a:lnTo>
                <a:close/>
              </a:path>
              <a:path w="1641475" h="1009014">
                <a:moveTo>
                  <a:pt x="1606550" y="0"/>
                </a:moveTo>
                <a:lnTo>
                  <a:pt x="0" y="0"/>
                </a:lnTo>
                <a:lnTo>
                  <a:pt x="0" y="12700"/>
                </a:lnTo>
                <a:lnTo>
                  <a:pt x="1596643" y="12700"/>
                </a:lnTo>
                <a:lnTo>
                  <a:pt x="1596643" y="6350"/>
                </a:lnTo>
                <a:lnTo>
                  <a:pt x="1609343" y="6350"/>
                </a:lnTo>
                <a:lnTo>
                  <a:pt x="1609343" y="2793"/>
                </a:lnTo>
                <a:lnTo>
                  <a:pt x="1606550" y="0"/>
                </a:lnTo>
                <a:close/>
              </a:path>
              <a:path w="1641475" h="1009014">
                <a:moveTo>
                  <a:pt x="1609343" y="6350"/>
                </a:moveTo>
                <a:lnTo>
                  <a:pt x="1596643" y="6350"/>
                </a:lnTo>
                <a:lnTo>
                  <a:pt x="1602993" y="12700"/>
                </a:lnTo>
                <a:lnTo>
                  <a:pt x="1609343" y="12700"/>
                </a:lnTo>
                <a:lnTo>
                  <a:pt x="1609343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257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74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Two Way </a:t>
            </a:r>
            <a:r>
              <a:rPr sz="2800" spc="-10" dirty="0">
                <a:solidFill>
                  <a:srgbClr val="095A82"/>
                </a:solidFill>
              </a:rPr>
              <a:t>ANOVA</a:t>
            </a:r>
            <a:r>
              <a:rPr sz="2800" spc="-2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2086355" y="1033246"/>
            <a:ext cx="5021580" cy="678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78735" y="1033246"/>
            <a:ext cx="4847844" cy="7315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2264" y="1059180"/>
            <a:ext cx="4919980" cy="576580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42545" rIns="0" bIns="0" rtlCol="0">
            <a:spAutoFit/>
          </a:bodyPr>
          <a:lstStyle/>
          <a:p>
            <a:pPr marL="379095" indent="-287020">
              <a:spcBef>
                <a:spcPts val="335"/>
              </a:spcBef>
              <a:buFont typeface="Wingdings"/>
              <a:buChar char=""/>
              <a:tabLst>
                <a:tab pos="379095" algn="l"/>
                <a:tab pos="379730" algn="l"/>
              </a:tabLst>
            </a:pPr>
            <a:r>
              <a:rPr sz="1400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25" dirty="0">
                <a:solidFill>
                  <a:srgbClr val="095A82"/>
                </a:solidFill>
                <a:cs typeface="Calibri"/>
              </a:rPr>
              <a:t>Two Way 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ANOVA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an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extension of the One </a:t>
            </a:r>
            <a:r>
              <a:rPr sz="1400" spc="-25" dirty="0">
                <a:solidFill>
                  <a:srgbClr val="095A82"/>
                </a:solidFill>
                <a:cs typeface="Calibri"/>
              </a:rPr>
              <a:t>Way</a:t>
            </a:r>
            <a:r>
              <a:rPr sz="1400" spc="2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ANOVA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379095" indent="-287020">
              <a:spcBef>
                <a:spcPts val="335"/>
              </a:spcBef>
              <a:buFont typeface="Wingdings"/>
              <a:buChar char=""/>
              <a:tabLst>
                <a:tab pos="379095" algn="l"/>
                <a:tab pos="379730" algn="l"/>
              </a:tabLst>
            </a:pPr>
            <a:r>
              <a:rPr sz="1400" dirty="0">
                <a:solidFill>
                  <a:srgbClr val="095A82"/>
                </a:solidFill>
                <a:cs typeface="Calibri"/>
              </a:rPr>
              <a:t>With a </a:t>
            </a:r>
            <a:r>
              <a:rPr sz="1400" spc="-25" dirty="0">
                <a:solidFill>
                  <a:srgbClr val="095A82"/>
                </a:solidFill>
                <a:cs typeface="Calibri"/>
              </a:rPr>
              <a:t>Two Way 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ANOVA,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there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are two</a:t>
            </a:r>
            <a:r>
              <a:rPr sz="1400" spc="2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independents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70203" y="2599931"/>
            <a:ext cx="3797808" cy="1461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4963" y="2564892"/>
            <a:ext cx="3800855" cy="1584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6111" y="2625851"/>
            <a:ext cx="3695700" cy="1359535"/>
          </a:xfrm>
          <a:prstGeom prst="rect">
            <a:avLst/>
          </a:prstGeom>
          <a:solidFill>
            <a:srgbClr val="0F7E70"/>
          </a:solidFill>
        </p:spPr>
        <p:txBody>
          <a:bodyPr vert="horz" wrap="square" lIns="0" tIns="7620" rIns="0" bIns="0" rtlCol="0">
            <a:spAutoFit/>
          </a:bodyPr>
          <a:lstStyle/>
          <a:p>
            <a:pPr marL="91440">
              <a:spcBef>
                <a:spcPts val="60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Example: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91440" marR="153670">
              <a:spcBef>
                <a:spcPts val="334"/>
              </a:spcBef>
            </a:pPr>
            <a:r>
              <a:rPr sz="1400" spc="-40" dirty="0">
                <a:solidFill>
                  <a:srgbClr val="FFFFFF"/>
                </a:solidFill>
                <a:cs typeface="Calibri"/>
              </a:rPr>
              <a:t>You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might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want to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find out </a:t>
            </a:r>
            <a:r>
              <a:rPr sz="1400" dirty="0">
                <a:solidFill>
                  <a:srgbClr val="FFFFFF"/>
                </a:solidFill>
                <a:cs typeface="Calibri"/>
              </a:rPr>
              <a:t>if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there </a:t>
            </a:r>
            <a:r>
              <a:rPr sz="1400" dirty="0">
                <a:solidFill>
                  <a:srgbClr val="FFFFFF"/>
                </a:solidFill>
                <a:cs typeface="Calibri"/>
              </a:rPr>
              <a:t>is an 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interaction between income and gender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for 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anxiety level at </a:t>
            </a:r>
            <a:r>
              <a:rPr sz="1400" dirty="0">
                <a:solidFill>
                  <a:srgbClr val="FFFFFF"/>
                </a:solidFill>
                <a:cs typeface="Calibri"/>
              </a:rPr>
              <a:t>job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interviews. The anxiety level  </a:t>
            </a:r>
            <a:r>
              <a:rPr sz="1400" dirty="0">
                <a:solidFill>
                  <a:srgbClr val="FFFFFF"/>
                </a:solidFill>
                <a:cs typeface="Calibri"/>
              </a:rPr>
              <a:t>is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the outcome, or the variable that can be  measured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39331" y="2074141"/>
            <a:ext cx="956437" cy="874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834883" y="2063495"/>
            <a:ext cx="842772" cy="10988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48400" y="3162300"/>
            <a:ext cx="1638300" cy="1638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91784" y="3105899"/>
            <a:ext cx="509003" cy="10271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17438" y="3131820"/>
            <a:ext cx="330835" cy="887730"/>
          </a:xfrm>
          <a:custGeom>
            <a:avLst/>
            <a:gdLst/>
            <a:ahLst/>
            <a:cxnLst/>
            <a:rect l="l" t="t" r="r" b="b"/>
            <a:pathLst>
              <a:path w="330835" h="887729">
                <a:moveTo>
                  <a:pt x="254126" y="811288"/>
                </a:moveTo>
                <a:lnTo>
                  <a:pt x="254126" y="887488"/>
                </a:lnTo>
                <a:lnTo>
                  <a:pt x="317626" y="855738"/>
                </a:lnTo>
                <a:lnTo>
                  <a:pt x="266826" y="855738"/>
                </a:lnTo>
                <a:lnTo>
                  <a:pt x="266826" y="843038"/>
                </a:lnTo>
                <a:lnTo>
                  <a:pt x="317626" y="843038"/>
                </a:lnTo>
                <a:lnTo>
                  <a:pt x="254126" y="811288"/>
                </a:lnTo>
                <a:close/>
              </a:path>
              <a:path w="330835" h="887729">
                <a:moveTo>
                  <a:pt x="12700" y="0"/>
                </a:moveTo>
                <a:lnTo>
                  <a:pt x="0" y="0"/>
                </a:lnTo>
                <a:lnTo>
                  <a:pt x="0" y="852893"/>
                </a:lnTo>
                <a:lnTo>
                  <a:pt x="2794" y="855738"/>
                </a:lnTo>
                <a:lnTo>
                  <a:pt x="254126" y="855738"/>
                </a:lnTo>
                <a:lnTo>
                  <a:pt x="254126" y="849388"/>
                </a:lnTo>
                <a:lnTo>
                  <a:pt x="12700" y="849388"/>
                </a:lnTo>
                <a:lnTo>
                  <a:pt x="6350" y="843038"/>
                </a:lnTo>
                <a:lnTo>
                  <a:pt x="12700" y="843038"/>
                </a:lnTo>
                <a:lnTo>
                  <a:pt x="12700" y="0"/>
                </a:lnTo>
                <a:close/>
              </a:path>
              <a:path w="330835" h="887729">
                <a:moveTo>
                  <a:pt x="317626" y="843038"/>
                </a:moveTo>
                <a:lnTo>
                  <a:pt x="266826" y="843038"/>
                </a:lnTo>
                <a:lnTo>
                  <a:pt x="266826" y="855738"/>
                </a:lnTo>
                <a:lnTo>
                  <a:pt x="317626" y="855738"/>
                </a:lnTo>
                <a:lnTo>
                  <a:pt x="330326" y="849388"/>
                </a:lnTo>
                <a:lnTo>
                  <a:pt x="317626" y="843038"/>
                </a:lnTo>
                <a:close/>
              </a:path>
              <a:path w="330835" h="887729">
                <a:moveTo>
                  <a:pt x="12700" y="843038"/>
                </a:moveTo>
                <a:lnTo>
                  <a:pt x="6350" y="843038"/>
                </a:lnTo>
                <a:lnTo>
                  <a:pt x="12700" y="849388"/>
                </a:lnTo>
                <a:lnTo>
                  <a:pt x="12700" y="843038"/>
                </a:lnTo>
                <a:close/>
              </a:path>
              <a:path w="330835" h="887729">
                <a:moveTo>
                  <a:pt x="254126" y="843038"/>
                </a:moveTo>
                <a:lnTo>
                  <a:pt x="12700" y="843038"/>
                </a:lnTo>
                <a:lnTo>
                  <a:pt x="12700" y="849388"/>
                </a:lnTo>
                <a:lnTo>
                  <a:pt x="254126" y="849388"/>
                </a:lnTo>
                <a:lnTo>
                  <a:pt x="254126" y="843038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86700" y="3162300"/>
            <a:ext cx="375920" cy="857885"/>
          </a:xfrm>
          <a:custGeom>
            <a:avLst/>
            <a:gdLst/>
            <a:ahLst/>
            <a:cxnLst/>
            <a:rect l="l" t="t" r="r" b="b"/>
            <a:pathLst>
              <a:path w="375920" h="857885">
                <a:moveTo>
                  <a:pt x="76200" y="781342"/>
                </a:moveTo>
                <a:lnTo>
                  <a:pt x="0" y="819442"/>
                </a:lnTo>
                <a:lnTo>
                  <a:pt x="76200" y="857542"/>
                </a:lnTo>
                <a:lnTo>
                  <a:pt x="76200" y="825792"/>
                </a:lnTo>
                <a:lnTo>
                  <a:pt x="63500" y="825792"/>
                </a:lnTo>
                <a:lnTo>
                  <a:pt x="63500" y="813092"/>
                </a:lnTo>
                <a:lnTo>
                  <a:pt x="76200" y="813092"/>
                </a:lnTo>
                <a:lnTo>
                  <a:pt x="76200" y="781342"/>
                </a:lnTo>
                <a:close/>
              </a:path>
              <a:path w="375920" h="857885">
                <a:moveTo>
                  <a:pt x="76200" y="813092"/>
                </a:moveTo>
                <a:lnTo>
                  <a:pt x="63500" y="813092"/>
                </a:lnTo>
                <a:lnTo>
                  <a:pt x="63500" y="825792"/>
                </a:lnTo>
                <a:lnTo>
                  <a:pt x="76200" y="825792"/>
                </a:lnTo>
                <a:lnTo>
                  <a:pt x="76200" y="813092"/>
                </a:lnTo>
                <a:close/>
              </a:path>
              <a:path w="375920" h="857885">
                <a:moveTo>
                  <a:pt x="363220" y="813092"/>
                </a:moveTo>
                <a:lnTo>
                  <a:pt x="76200" y="813092"/>
                </a:lnTo>
                <a:lnTo>
                  <a:pt x="76200" y="825792"/>
                </a:lnTo>
                <a:lnTo>
                  <a:pt x="373125" y="825792"/>
                </a:lnTo>
                <a:lnTo>
                  <a:pt x="375920" y="822947"/>
                </a:lnTo>
                <a:lnTo>
                  <a:pt x="375920" y="819442"/>
                </a:lnTo>
                <a:lnTo>
                  <a:pt x="363220" y="819442"/>
                </a:lnTo>
                <a:lnTo>
                  <a:pt x="363220" y="813092"/>
                </a:lnTo>
                <a:close/>
              </a:path>
              <a:path w="375920" h="857885">
                <a:moveTo>
                  <a:pt x="375920" y="0"/>
                </a:moveTo>
                <a:lnTo>
                  <a:pt x="363220" y="0"/>
                </a:lnTo>
                <a:lnTo>
                  <a:pt x="363220" y="819442"/>
                </a:lnTo>
                <a:lnTo>
                  <a:pt x="369570" y="813092"/>
                </a:lnTo>
                <a:lnTo>
                  <a:pt x="375920" y="813092"/>
                </a:lnTo>
                <a:lnTo>
                  <a:pt x="375920" y="0"/>
                </a:lnTo>
                <a:close/>
              </a:path>
              <a:path w="375920" h="857885">
                <a:moveTo>
                  <a:pt x="375920" y="813092"/>
                </a:moveTo>
                <a:lnTo>
                  <a:pt x="369570" y="813092"/>
                </a:lnTo>
                <a:lnTo>
                  <a:pt x="363220" y="819442"/>
                </a:lnTo>
                <a:lnTo>
                  <a:pt x="375920" y="819442"/>
                </a:lnTo>
                <a:lnTo>
                  <a:pt x="375920" y="813092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467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0352" y="4727448"/>
            <a:ext cx="1137920" cy="416243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9590" y="4726683"/>
            <a:ext cx="1138047" cy="4156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7487" y="857631"/>
            <a:ext cx="821055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8700" y="2225177"/>
            <a:ext cx="742950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3300" b="1" spc="-3" dirty="0" smtClean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3. Non-Parametric </a:t>
            </a:r>
            <a:r>
              <a:rPr lang="en-US" sz="3300" b="1" spc="-3" dirty="0" smtClean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Testing</a:t>
            </a:r>
            <a:endParaRPr sz="3300" dirty="0">
              <a:solidFill>
                <a:prstClr val="black"/>
              </a:solidFill>
              <a:latin typeface="Trebuchet MS" panose="020B0603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503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62200" y="2495550"/>
            <a:ext cx="4452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solidFill>
                  <a:srgbClr val="002060"/>
                </a:solidFill>
              </a:rPr>
              <a:t>Non-Parametric</a:t>
            </a:r>
            <a:r>
              <a:rPr spc="-70" dirty="0">
                <a:solidFill>
                  <a:srgbClr val="002060"/>
                </a:solidFill>
              </a:rPr>
              <a:t> </a:t>
            </a:r>
            <a:r>
              <a:rPr spc="-50" dirty="0">
                <a:solidFill>
                  <a:srgbClr val="002060"/>
                </a:solidFill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628737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4912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Non Parametric</a:t>
            </a:r>
            <a:r>
              <a:rPr sz="2800" spc="3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1766316" y="987539"/>
            <a:ext cx="5661659" cy="1254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5083" y="1082027"/>
            <a:ext cx="5394960" cy="1115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92223" y="1013460"/>
            <a:ext cx="5560060" cy="1152525"/>
          </a:xfrm>
          <a:custGeom>
            <a:avLst/>
            <a:gdLst/>
            <a:ahLst/>
            <a:cxnLst/>
            <a:rect l="l" t="t" r="r" b="b"/>
            <a:pathLst>
              <a:path w="5560059" h="1152525">
                <a:moveTo>
                  <a:pt x="5559552" y="0"/>
                </a:moveTo>
                <a:lnTo>
                  <a:pt x="192024" y="0"/>
                </a:lnTo>
                <a:lnTo>
                  <a:pt x="147996" y="5071"/>
                </a:lnTo>
                <a:lnTo>
                  <a:pt x="107579" y="19518"/>
                </a:lnTo>
                <a:lnTo>
                  <a:pt x="71925" y="42187"/>
                </a:lnTo>
                <a:lnTo>
                  <a:pt x="42187" y="71925"/>
                </a:lnTo>
                <a:lnTo>
                  <a:pt x="19518" y="107579"/>
                </a:lnTo>
                <a:lnTo>
                  <a:pt x="5071" y="147996"/>
                </a:lnTo>
                <a:lnTo>
                  <a:pt x="0" y="192024"/>
                </a:lnTo>
                <a:lnTo>
                  <a:pt x="0" y="1152144"/>
                </a:lnTo>
                <a:lnTo>
                  <a:pt x="5367528" y="1152144"/>
                </a:lnTo>
                <a:lnTo>
                  <a:pt x="5411555" y="1147072"/>
                </a:lnTo>
                <a:lnTo>
                  <a:pt x="5451972" y="1132625"/>
                </a:lnTo>
                <a:lnTo>
                  <a:pt x="5487626" y="1109956"/>
                </a:lnTo>
                <a:lnTo>
                  <a:pt x="5517364" y="1080218"/>
                </a:lnTo>
                <a:lnTo>
                  <a:pt x="5540033" y="1044564"/>
                </a:lnTo>
                <a:lnTo>
                  <a:pt x="5554480" y="1004147"/>
                </a:lnTo>
                <a:lnTo>
                  <a:pt x="5559552" y="960119"/>
                </a:lnTo>
                <a:lnTo>
                  <a:pt x="5559552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28241" y="1137665"/>
            <a:ext cx="511302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spcBef>
                <a:spcPts val="10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095A82"/>
                </a:solidFill>
                <a:cs typeface="Calibri"/>
              </a:rPr>
              <a:t>Non-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Parametric </a:t>
            </a:r>
            <a:r>
              <a:rPr sz="1400" spc="-20" dirty="0">
                <a:solidFill>
                  <a:srgbClr val="095A82"/>
                </a:solidFill>
                <a:cs typeface="Calibri"/>
              </a:rPr>
              <a:t>Testing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just opposite of parametric testing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99085" indent="-286385"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30" dirty="0">
                <a:solidFill>
                  <a:srgbClr val="095A82"/>
                </a:solidFill>
                <a:cs typeface="Calibri"/>
              </a:rPr>
              <a:t>Tests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that do not rely on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data </a:t>
            </a:r>
            <a:r>
              <a:rPr sz="1400" dirty="0">
                <a:solidFill>
                  <a:srgbClr val="095A82"/>
                </a:solidFill>
                <a:cs typeface="Calibri"/>
              </a:rPr>
              <a:t>belonging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to </a:t>
            </a:r>
            <a:r>
              <a:rPr sz="1400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particular</a:t>
            </a:r>
            <a:r>
              <a:rPr sz="1400" spc="13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distribution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99085" indent="-286385"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Studying population that 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takes </a:t>
            </a:r>
            <a:r>
              <a:rPr sz="1400" dirty="0">
                <a:solidFill>
                  <a:srgbClr val="095A82"/>
                </a:solidFill>
                <a:cs typeface="Calibri"/>
              </a:rPr>
              <a:t>on a 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ranked</a:t>
            </a:r>
            <a:r>
              <a:rPr sz="1400" spc="5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order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99085" indent="-286385"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095A82"/>
                </a:solidFill>
                <a:cs typeface="Calibri"/>
              </a:rPr>
              <a:t>Example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of </a:t>
            </a:r>
            <a:r>
              <a:rPr sz="1400" dirty="0">
                <a:solidFill>
                  <a:srgbClr val="095A82"/>
                </a:solidFill>
                <a:cs typeface="Calibri"/>
              </a:rPr>
              <a:t>Non-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Parametric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testing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a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chi square</a:t>
            </a:r>
            <a:r>
              <a:rPr sz="1400" spc="3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test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78708" y="2461260"/>
            <a:ext cx="2386584" cy="1833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65576" y="4358640"/>
            <a:ext cx="390131" cy="3901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57955" y="4341876"/>
            <a:ext cx="405396" cy="4755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91484" y="4384547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7" y="0"/>
                </a:moveTo>
                <a:lnTo>
                  <a:pt x="98511" y="7342"/>
                </a:lnTo>
                <a:lnTo>
                  <a:pt x="58978" y="27786"/>
                </a:lnTo>
                <a:lnTo>
                  <a:pt x="27797" y="58962"/>
                </a:lnTo>
                <a:lnTo>
                  <a:pt x="7345" y="98496"/>
                </a:lnTo>
                <a:lnTo>
                  <a:pt x="0" y="144017"/>
                </a:lnTo>
                <a:lnTo>
                  <a:pt x="7345" y="189539"/>
                </a:lnTo>
                <a:lnTo>
                  <a:pt x="27797" y="229073"/>
                </a:lnTo>
                <a:lnTo>
                  <a:pt x="58978" y="260249"/>
                </a:lnTo>
                <a:lnTo>
                  <a:pt x="98511" y="280693"/>
                </a:lnTo>
                <a:lnTo>
                  <a:pt x="144017" y="288035"/>
                </a:lnTo>
                <a:lnTo>
                  <a:pt x="189524" y="280693"/>
                </a:lnTo>
                <a:lnTo>
                  <a:pt x="229057" y="260249"/>
                </a:lnTo>
                <a:lnTo>
                  <a:pt x="260238" y="229073"/>
                </a:lnTo>
                <a:lnTo>
                  <a:pt x="280690" y="189539"/>
                </a:lnTo>
                <a:lnTo>
                  <a:pt x="288036" y="144017"/>
                </a:lnTo>
                <a:lnTo>
                  <a:pt x="280690" y="98496"/>
                </a:lnTo>
                <a:lnTo>
                  <a:pt x="260238" y="58962"/>
                </a:lnTo>
                <a:lnTo>
                  <a:pt x="229057" y="27786"/>
                </a:lnTo>
                <a:lnTo>
                  <a:pt x="189524" y="7342"/>
                </a:lnTo>
                <a:lnTo>
                  <a:pt x="144017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78733" y="4398365"/>
            <a:ext cx="1162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cs typeface="Calibri"/>
              </a:rPr>
              <a:t>1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98391" y="4358640"/>
            <a:ext cx="390131" cy="3901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89247" y="4341876"/>
            <a:ext cx="405396" cy="4755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24300" y="4384547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7" y="0"/>
                </a:moveTo>
                <a:lnTo>
                  <a:pt x="98511" y="7342"/>
                </a:lnTo>
                <a:lnTo>
                  <a:pt x="58978" y="27786"/>
                </a:lnTo>
                <a:lnTo>
                  <a:pt x="27797" y="58962"/>
                </a:lnTo>
                <a:lnTo>
                  <a:pt x="7345" y="98496"/>
                </a:lnTo>
                <a:lnTo>
                  <a:pt x="0" y="144017"/>
                </a:lnTo>
                <a:lnTo>
                  <a:pt x="7345" y="189539"/>
                </a:lnTo>
                <a:lnTo>
                  <a:pt x="27797" y="229073"/>
                </a:lnTo>
                <a:lnTo>
                  <a:pt x="58978" y="260249"/>
                </a:lnTo>
                <a:lnTo>
                  <a:pt x="98511" y="280693"/>
                </a:lnTo>
                <a:lnTo>
                  <a:pt x="144017" y="288035"/>
                </a:lnTo>
                <a:lnTo>
                  <a:pt x="189524" y="280693"/>
                </a:lnTo>
                <a:lnTo>
                  <a:pt x="229057" y="260249"/>
                </a:lnTo>
                <a:lnTo>
                  <a:pt x="260238" y="229073"/>
                </a:lnTo>
                <a:lnTo>
                  <a:pt x="280690" y="189539"/>
                </a:lnTo>
                <a:lnTo>
                  <a:pt x="288036" y="144017"/>
                </a:lnTo>
                <a:lnTo>
                  <a:pt x="280690" y="98496"/>
                </a:lnTo>
                <a:lnTo>
                  <a:pt x="260238" y="58962"/>
                </a:lnTo>
                <a:lnTo>
                  <a:pt x="229057" y="27786"/>
                </a:lnTo>
                <a:lnTo>
                  <a:pt x="189524" y="7342"/>
                </a:lnTo>
                <a:lnTo>
                  <a:pt x="144017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10659" y="4398365"/>
            <a:ext cx="1162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cs typeface="Calibri"/>
              </a:rPr>
              <a:t>2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329684" y="4358640"/>
            <a:ext cx="390131" cy="3901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322064" y="4341876"/>
            <a:ext cx="405396" cy="4755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355591" y="4384547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2"/>
                </a:lnTo>
                <a:lnTo>
                  <a:pt x="58978" y="27786"/>
                </a:lnTo>
                <a:lnTo>
                  <a:pt x="27797" y="58962"/>
                </a:lnTo>
                <a:lnTo>
                  <a:pt x="7345" y="98496"/>
                </a:lnTo>
                <a:lnTo>
                  <a:pt x="0" y="144017"/>
                </a:lnTo>
                <a:lnTo>
                  <a:pt x="7345" y="189539"/>
                </a:lnTo>
                <a:lnTo>
                  <a:pt x="27797" y="229073"/>
                </a:lnTo>
                <a:lnTo>
                  <a:pt x="58978" y="260249"/>
                </a:lnTo>
                <a:lnTo>
                  <a:pt x="98511" y="280693"/>
                </a:lnTo>
                <a:lnTo>
                  <a:pt x="144018" y="288035"/>
                </a:lnTo>
                <a:lnTo>
                  <a:pt x="189524" y="280693"/>
                </a:lnTo>
                <a:lnTo>
                  <a:pt x="229057" y="260249"/>
                </a:lnTo>
                <a:lnTo>
                  <a:pt x="260238" y="229073"/>
                </a:lnTo>
                <a:lnTo>
                  <a:pt x="280690" y="189539"/>
                </a:lnTo>
                <a:lnTo>
                  <a:pt x="288036" y="144017"/>
                </a:lnTo>
                <a:lnTo>
                  <a:pt x="280690" y="98496"/>
                </a:lnTo>
                <a:lnTo>
                  <a:pt x="260238" y="58962"/>
                </a:lnTo>
                <a:lnTo>
                  <a:pt x="229057" y="27786"/>
                </a:lnTo>
                <a:lnTo>
                  <a:pt x="189524" y="7342"/>
                </a:lnTo>
                <a:lnTo>
                  <a:pt x="144018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42840" y="4398365"/>
            <a:ext cx="1162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cs typeface="Calibri"/>
              </a:rPr>
              <a:t>3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62500" y="4358640"/>
            <a:ext cx="390131" cy="3901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753355" y="4341876"/>
            <a:ext cx="405396" cy="4755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88408" y="4384547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7" y="0"/>
                </a:moveTo>
                <a:lnTo>
                  <a:pt x="98511" y="7342"/>
                </a:lnTo>
                <a:lnTo>
                  <a:pt x="58978" y="27786"/>
                </a:lnTo>
                <a:lnTo>
                  <a:pt x="27797" y="58962"/>
                </a:lnTo>
                <a:lnTo>
                  <a:pt x="7345" y="98496"/>
                </a:lnTo>
                <a:lnTo>
                  <a:pt x="0" y="144017"/>
                </a:lnTo>
                <a:lnTo>
                  <a:pt x="7345" y="189539"/>
                </a:lnTo>
                <a:lnTo>
                  <a:pt x="27797" y="229073"/>
                </a:lnTo>
                <a:lnTo>
                  <a:pt x="58978" y="260249"/>
                </a:lnTo>
                <a:lnTo>
                  <a:pt x="98511" y="280693"/>
                </a:lnTo>
                <a:lnTo>
                  <a:pt x="144017" y="288035"/>
                </a:lnTo>
                <a:lnTo>
                  <a:pt x="189524" y="280693"/>
                </a:lnTo>
                <a:lnTo>
                  <a:pt x="229057" y="260249"/>
                </a:lnTo>
                <a:lnTo>
                  <a:pt x="260238" y="229073"/>
                </a:lnTo>
                <a:lnTo>
                  <a:pt x="280690" y="189539"/>
                </a:lnTo>
                <a:lnTo>
                  <a:pt x="288036" y="144017"/>
                </a:lnTo>
                <a:lnTo>
                  <a:pt x="280690" y="98496"/>
                </a:lnTo>
                <a:lnTo>
                  <a:pt x="260238" y="58962"/>
                </a:lnTo>
                <a:lnTo>
                  <a:pt x="229057" y="27786"/>
                </a:lnTo>
                <a:lnTo>
                  <a:pt x="189524" y="7342"/>
                </a:lnTo>
                <a:lnTo>
                  <a:pt x="144017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75021" y="4398365"/>
            <a:ext cx="1162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cs typeface="Calibri"/>
              </a:rPr>
              <a:t>4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193791" y="4358640"/>
            <a:ext cx="390131" cy="3901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186171" y="4341876"/>
            <a:ext cx="405396" cy="4755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219700" y="4384547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7" y="0"/>
                </a:moveTo>
                <a:lnTo>
                  <a:pt x="98511" y="7342"/>
                </a:lnTo>
                <a:lnTo>
                  <a:pt x="58978" y="27786"/>
                </a:lnTo>
                <a:lnTo>
                  <a:pt x="27797" y="58962"/>
                </a:lnTo>
                <a:lnTo>
                  <a:pt x="7345" y="98496"/>
                </a:lnTo>
                <a:lnTo>
                  <a:pt x="0" y="144017"/>
                </a:lnTo>
                <a:lnTo>
                  <a:pt x="7345" y="189539"/>
                </a:lnTo>
                <a:lnTo>
                  <a:pt x="27797" y="229073"/>
                </a:lnTo>
                <a:lnTo>
                  <a:pt x="58978" y="260249"/>
                </a:lnTo>
                <a:lnTo>
                  <a:pt x="98511" y="280693"/>
                </a:lnTo>
                <a:lnTo>
                  <a:pt x="144017" y="288035"/>
                </a:lnTo>
                <a:lnTo>
                  <a:pt x="189524" y="280693"/>
                </a:lnTo>
                <a:lnTo>
                  <a:pt x="229057" y="260249"/>
                </a:lnTo>
                <a:lnTo>
                  <a:pt x="260238" y="229073"/>
                </a:lnTo>
                <a:lnTo>
                  <a:pt x="280690" y="189539"/>
                </a:lnTo>
                <a:lnTo>
                  <a:pt x="288036" y="144017"/>
                </a:lnTo>
                <a:lnTo>
                  <a:pt x="280690" y="98496"/>
                </a:lnTo>
                <a:lnTo>
                  <a:pt x="260238" y="58962"/>
                </a:lnTo>
                <a:lnTo>
                  <a:pt x="229057" y="27786"/>
                </a:lnTo>
                <a:lnTo>
                  <a:pt x="189524" y="7342"/>
                </a:lnTo>
                <a:lnTo>
                  <a:pt x="144017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07329" y="4398365"/>
            <a:ext cx="1162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cs typeface="Calibri"/>
              </a:rPr>
              <a:t>5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87825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783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Chi-Square</a:t>
            </a:r>
            <a:r>
              <a:rPr sz="2800" spc="5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1342644" y="1578863"/>
            <a:ext cx="6096000" cy="2022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04366" y="1620774"/>
            <a:ext cx="5977255" cy="1903730"/>
          </a:xfrm>
          <a:custGeom>
            <a:avLst/>
            <a:gdLst/>
            <a:ahLst/>
            <a:cxnLst/>
            <a:rect l="l" t="t" r="r" b="b"/>
            <a:pathLst>
              <a:path w="5977255" h="1903729">
                <a:moveTo>
                  <a:pt x="5977128" y="0"/>
                </a:moveTo>
                <a:lnTo>
                  <a:pt x="317246" y="0"/>
                </a:lnTo>
                <a:lnTo>
                  <a:pt x="270354" y="3438"/>
                </a:lnTo>
                <a:lnTo>
                  <a:pt x="225602" y="13427"/>
                </a:lnTo>
                <a:lnTo>
                  <a:pt x="183481" y="29477"/>
                </a:lnTo>
                <a:lnTo>
                  <a:pt x="144480" y="51097"/>
                </a:lnTo>
                <a:lnTo>
                  <a:pt x="109089" y="77798"/>
                </a:lnTo>
                <a:lnTo>
                  <a:pt x="77798" y="109089"/>
                </a:lnTo>
                <a:lnTo>
                  <a:pt x="51097" y="144480"/>
                </a:lnTo>
                <a:lnTo>
                  <a:pt x="29477" y="183481"/>
                </a:lnTo>
                <a:lnTo>
                  <a:pt x="13427" y="225602"/>
                </a:lnTo>
                <a:lnTo>
                  <a:pt x="3438" y="270354"/>
                </a:lnTo>
                <a:lnTo>
                  <a:pt x="0" y="317245"/>
                </a:lnTo>
                <a:lnTo>
                  <a:pt x="0" y="1903476"/>
                </a:lnTo>
                <a:lnTo>
                  <a:pt x="5659882" y="1903476"/>
                </a:lnTo>
                <a:lnTo>
                  <a:pt x="5706773" y="1900037"/>
                </a:lnTo>
                <a:lnTo>
                  <a:pt x="5751525" y="1890048"/>
                </a:lnTo>
                <a:lnTo>
                  <a:pt x="5793646" y="1873998"/>
                </a:lnTo>
                <a:lnTo>
                  <a:pt x="5832647" y="1852378"/>
                </a:lnTo>
                <a:lnTo>
                  <a:pt x="5868038" y="1825677"/>
                </a:lnTo>
                <a:lnTo>
                  <a:pt x="5899329" y="1794386"/>
                </a:lnTo>
                <a:lnTo>
                  <a:pt x="5926030" y="1758995"/>
                </a:lnTo>
                <a:lnTo>
                  <a:pt x="5947650" y="1719994"/>
                </a:lnTo>
                <a:lnTo>
                  <a:pt x="5963700" y="1677873"/>
                </a:lnTo>
                <a:lnTo>
                  <a:pt x="5973689" y="1633121"/>
                </a:lnTo>
                <a:lnTo>
                  <a:pt x="5977128" y="1586230"/>
                </a:lnTo>
                <a:lnTo>
                  <a:pt x="5977128" y="0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04366" y="1620774"/>
            <a:ext cx="5977255" cy="1903730"/>
          </a:xfrm>
          <a:custGeom>
            <a:avLst/>
            <a:gdLst/>
            <a:ahLst/>
            <a:cxnLst/>
            <a:rect l="l" t="t" r="r" b="b"/>
            <a:pathLst>
              <a:path w="5977255" h="1903729">
                <a:moveTo>
                  <a:pt x="317246" y="0"/>
                </a:moveTo>
                <a:lnTo>
                  <a:pt x="5977128" y="0"/>
                </a:lnTo>
                <a:lnTo>
                  <a:pt x="5977128" y="1586230"/>
                </a:lnTo>
                <a:lnTo>
                  <a:pt x="5973689" y="1633121"/>
                </a:lnTo>
                <a:lnTo>
                  <a:pt x="5963700" y="1677873"/>
                </a:lnTo>
                <a:lnTo>
                  <a:pt x="5947650" y="1719994"/>
                </a:lnTo>
                <a:lnTo>
                  <a:pt x="5926030" y="1758995"/>
                </a:lnTo>
                <a:lnTo>
                  <a:pt x="5899329" y="1794386"/>
                </a:lnTo>
                <a:lnTo>
                  <a:pt x="5868038" y="1825677"/>
                </a:lnTo>
                <a:lnTo>
                  <a:pt x="5832647" y="1852378"/>
                </a:lnTo>
                <a:lnTo>
                  <a:pt x="5793646" y="1873998"/>
                </a:lnTo>
                <a:lnTo>
                  <a:pt x="5751525" y="1890048"/>
                </a:lnTo>
                <a:lnTo>
                  <a:pt x="5706773" y="1900037"/>
                </a:lnTo>
                <a:lnTo>
                  <a:pt x="5659882" y="1903476"/>
                </a:lnTo>
                <a:lnTo>
                  <a:pt x="0" y="1903476"/>
                </a:lnTo>
                <a:lnTo>
                  <a:pt x="0" y="317245"/>
                </a:lnTo>
                <a:lnTo>
                  <a:pt x="3438" y="270354"/>
                </a:lnTo>
                <a:lnTo>
                  <a:pt x="13427" y="225602"/>
                </a:lnTo>
                <a:lnTo>
                  <a:pt x="29477" y="183481"/>
                </a:lnTo>
                <a:lnTo>
                  <a:pt x="51097" y="144480"/>
                </a:lnTo>
                <a:lnTo>
                  <a:pt x="77798" y="109089"/>
                </a:lnTo>
                <a:lnTo>
                  <a:pt x="109089" y="77798"/>
                </a:lnTo>
                <a:lnTo>
                  <a:pt x="144480" y="51097"/>
                </a:lnTo>
                <a:lnTo>
                  <a:pt x="183481" y="29477"/>
                </a:lnTo>
                <a:lnTo>
                  <a:pt x="225602" y="13427"/>
                </a:lnTo>
                <a:lnTo>
                  <a:pt x="270354" y="3438"/>
                </a:lnTo>
                <a:lnTo>
                  <a:pt x="317246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5561" y="1864868"/>
            <a:ext cx="5192395" cy="1391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279400" indent="-286385">
              <a:spcBef>
                <a:spcPts val="10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chi-square statistic </a:t>
            </a:r>
            <a:r>
              <a:rPr sz="1400" dirty="0">
                <a:solidFill>
                  <a:srgbClr val="FFFFFF"/>
                </a:solidFill>
                <a:cs typeface="Calibri"/>
              </a:rPr>
              <a:t>is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one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way to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show </a:t>
            </a:r>
            <a:r>
              <a:rPr sz="1400" dirty="0">
                <a:solidFill>
                  <a:srgbClr val="FFFFFF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relationship between  two categorical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variables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50"/>
              </a:spcBef>
              <a:buClr>
                <a:srgbClr val="FFFFFF"/>
              </a:buClr>
              <a:buFont typeface="Wingdings"/>
              <a:buChar char=""/>
            </a:pP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99085" marR="5080" indent="-286385" algn="just">
              <a:buFont typeface="Wingdings"/>
              <a:buChar char=""/>
              <a:tabLst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The chi-squared statistic </a:t>
            </a:r>
            <a:r>
              <a:rPr sz="1400" dirty="0">
                <a:solidFill>
                  <a:srgbClr val="FFFFFF"/>
                </a:solidFill>
                <a:cs typeface="Calibri"/>
              </a:rPr>
              <a:t>is a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single number that tells you how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much  difference exists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between your observed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counts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and the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counts you 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would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expect </a:t>
            </a:r>
            <a:r>
              <a:rPr sz="1400" dirty="0">
                <a:solidFill>
                  <a:srgbClr val="FFFFFF"/>
                </a:solidFill>
                <a:cs typeface="Calibri"/>
              </a:rPr>
              <a:t>if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there were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no relationship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at </a:t>
            </a:r>
            <a:r>
              <a:rPr sz="1400" dirty="0">
                <a:solidFill>
                  <a:srgbClr val="FFFFFF"/>
                </a:solidFill>
                <a:cs typeface="Calibri"/>
              </a:rPr>
              <a:t>all in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the</a:t>
            </a:r>
            <a:r>
              <a:rPr sz="1400" spc="9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population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1999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783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Chi-Square</a:t>
            </a:r>
            <a:r>
              <a:rPr sz="2800" spc="5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315967" y="2115311"/>
            <a:ext cx="4408932" cy="2401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342891" y="2141854"/>
          <a:ext cx="4273549" cy="2280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4710"/>
                <a:gridCol w="854710"/>
                <a:gridCol w="854709"/>
                <a:gridCol w="854710"/>
                <a:gridCol w="854710"/>
              </a:tblGrid>
              <a:tr h="441325">
                <a:tc>
                  <a:txBody>
                    <a:bodyPr/>
                    <a:lstStyle/>
                    <a:p>
                      <a:pPr marL="69215" marR="3321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Face</a:t>
                      </a:r>
                      <a:r>
                        <a:rPr sz="1200" b="1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 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Dice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69215" marR="37274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tu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  (O)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69850" marR="1276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tion  (E)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69850" marR="45656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Diff. 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O-E)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(O-E)</a:t>
                      </a:r>
                      <a:r>
                        <a:rPr sz="1200" b="1" spc="-7" baseline="243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200" baseline="24305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</a:tr>
              <a:tr h="306577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306450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306451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306450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306514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306476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423672" y="1982736"/>
            <a:ext cx="3848100" cy="2660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1019" y="2375916"/>
            <a:ext cx="3462528" cy="19263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9580" y="2008632"/>
            <a:ext cx="3746500" cy="2559050"/>
          </a:xfrm>
          <a:custGeom>
            <a:avLst/>
            <a:gdLst/>
            <a:ahLst/>
            <a:cxnLst/>
            <a:rect l="l" t="t" r="r" b="b"/>
            <a:pathLst>
              <a:path w="3746500" h="2559050">
                <a:moveTo>
                  <a:pt x="3745992" y="0"/>
                </a:moveTo>
                <a:lnTo>
                  <a:pt x="426478" y="0"/>
                </a:lnTo>
                <a:lnTo>
                  <a:pt x="380009" y="2501"/>
                </a:lnTo>
                <a:lnTo>
                  <a:pt x="334990" y="9833"/>
                </a:lnTo>
                <a:lnTo>
                  <a:pt x="291679" y="21736"/>
                </a:lnTo>
                <a:lnTo>
                  <a:pt x="250339" y="37949"/>
                </a:lnTo>
                <a:lnTo>
                  <a:pt x="211228" y="58213"/>
                </a:lnTo>
                <a:lnTo>
                  <a:pt x="174607" y="82267"/>
                </a:lnTo>
                <a:lnTo>
                  <a:pt x="140736" y="109853"/>
                </a:lnTo>
                <a:lnTo>
                  <a:pt x="109876" y="140709"/>
                </a:lnTo>
                <a:lnTo>
                  <a:pt x="82286" y="174577"/>
                </a:lnTo>
                <a:lnTo>
                  <a:pt x="58227" y="211196"/>
                </a:lnTo>
                <a:lnTo>
                  <a:pt x="37959" y="250306"/>
                </a:lnTo>
                <a:lnTo>
                  <a:pt x="21742" y="291648"/>
                </a:lnTo>
                <a:lnTo>
                  <a:pt x="9836" y="334962"/>
                </a:lnTo>
                <a:lnTo>
                  <a:pt x="2502" y="379988"/>
                </a:lnTo>
                <a:lnTo>
                  <a:pt x="0" y="426466"/>
                </a:lnTo>
                <a:lnTo>
                  <a:pt x="0" y="2558796"/>
                </a:lnTo>
                <a:lnTo>
                  <a:pt x="3319526" y="2558796"/>
                </a:lnTo>
                <a:lnTo>
                  <a:pt x="3366003" y="2556293"/>
                </a:lnTo>
                <a:lnTo>
                  <a:pt x="3411029" y="2548959"/>
                </a:lnTo>
                <a:lnTo>
                  <a:pt x="3454343" y="2537053"/>
                </a:lnTo>
                <a:lnTo>
                  <a:pt x="3495685" y="2520836"/>
                </a:lnTo>
                <a:lnTo>
                  <a:pt x="3534795" y="2500568"/>
                </a:lnTo>
                <a:lnTo>
                  <a:pt x="3571414" y="2476509"/>
                </a:lnTo>
                <a:lnTo>
                  <a:pt x="3605282" y="2448919"/>
                </a:lnTo>
                <a:lnTo>
                  <a:pt x="3636138" y="2418059"/>
                </a:lnTo>
                <a:lnTo>
                  <a:pt x="3663724" y="2384188"/>
                </a:lnTo>
                <a:lnTo>
                  <a:pt x="3687778" y="2347567"/>
                </a:lnTo>
                <a:lnTo>
                  <a:pt x="3708042" y="2308456"/>
                </a:lnTo>
                <a:lnTo>
                  <a:pt x="3724255" y="2267116"/>
                </a:lnTo>
                <a:lnTo>
                  <a:pt x="3736158" y="2223805"/>
                </a:lnTo>
                <a:lnTo>
                  <a:pt x="3743490" y="2178786"/>
                </a:lnTo>
                <a:lnTo>
                  <a:pt x="3745992" y="2132317"/>
                </a:lnTo>
                <a:lnTo>
                  <a:pt x="3745992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3287" y="2432050"/>
            <a:ext cx="313944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b="1" spc="-5" dirty="0">
                <a:solidFill>
                  <a:srgbClr val="095A82"/>
                </a:solidFill>
                <a:cs typeface="Calibri"/>
              </a:rPr>
              <a:t>chi-square test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,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actual </a:t>
            </a:r>
            <a:r>
              <a:rPr sz="1400" dirty="0">
                <a:solidFill>
                  <a:srgbClr val="095A82"/>
                </a:solidFill>
                <a:cs typeface="Calibri"/>
              </a:rPr>
              <a:t>vs</a:t>
            </a:r>
            <a:r>
              <a:rPr sz="1400" spc="-3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predicted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99085">
              <a:spcBef>
                <a:spcPts val="5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comparison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3287" y="3883558"/>
            <a:ext cx="17856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Chi-Square </a:t>
            </a:r>
            <a:r>
              <a:rPr sz="1400" dirty="0">
                <a:solidFill>
                  <a:srgbClr val="095A82"/>
                </a:solidFill>
                <a:cs typeface="Calibri"/>
              </a:rPr>
              <a:t>=</a:t>
            </a:r>
            <a:r>
              <a:rPr sz="1400" spc="-5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10/5=2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41882" y="3182492"/>
            <a:ext cx="501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75" dirty="0">
                <a:solidFill>
                  <a:srgbClr val="095A82"/>
                </a:solidFill>
                <a:latin typeface="Cambria Math"/>
                <a:cs typeface="Cambria Math"/>
              </a:rPr>
              <a:t>𝑥</a:t>
            </a:r>
            <a:r>
              <a:rPr sz="1950" spc="112" baseline="27777" dirty="0">
                <a:solidFill>
                  <a:srgbClr val="095A82"/>
                </a:solidFill>
                <a:latin typeface="Cambria Math"/>
                <a:cs typeface="Cambria Math"/>
              </a:rPr>
              <a:t>2</a:t>
            </a:r>
            <a:r>
              <a:rPr sz="1950" spc="292" baseline="27777" dirty="0">
                <a:solidFill>
                  <a:srgbClr val="095A82"/>
                </a:solidFill>
                <a:latin typeface="Cambria Math"/>
                <a:cs typeface="Cambria Math"/>
              </a:rPr>
              <a:t> </a:t>
            </a:r>
            <a:r>
              <a:rPr dirty="0">
                <a:solidFill>
                  <a:srgbClr val="095A82"/>
                </a:solidFill>
                <a:latin typeface="Cambria Math"/>
                <a:cs typeface="Cambria Math"/>
              </a:rPr>
              <a:t>=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93697" y="3357245"/>
            <a:ext cx="1108075" cy="0"/>
          </a:xfrm>
          <a:custGeom>
            <a:avLst/>
            <a:gdLst/>
            <a:ahLst/>
            <a:cxnLst/>
            <a:rect l="l" t="t" r="r" b="b"/>
            <a:pathLst>
              <a:path w="1108075">
                <a:moveTo>
                  <a:pt x="0" y="0"/>
                </a:moveTo>
                <a:lnTo>
                  <a:pt x="1107947" y="0"/>
                </a:lnTo>
              </a:path>
            </a:pathLst>
          </a:custGeom>
          <a:ln w="15239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72842" y="3051175"/>
            <a:ext cx="702310" cy="212090"/>
          </a:xfrm>
          <a:custGeom>
            <a:avLst/>
            <a:gdLst/>
            <a:ahLst/>
            <a:cxnLst/>
            <a:rect l="l" t="t" r="r" b="b"/>
            <a:pathLst>
              <a:path w="702310" h="212089">
                <a:moveTo>
                  <a:pt x="634873" y="0"/>
                </a:moveTo>
                <a:lnTo>
                  <a:pt x="631825" y="8636"/>
                </a:lnTo>
                <a:lnTo>
                  <a:pt x="644092" y="13946"/>
                </a:lnTo>
                <a:lnTo>
                  <a:pt x="654621" y="21304"/>
                </a:lnTo>
                <a:lnTo>
                  <a:pt x="676040" y="55449"/>
                </a:lnTo>
                <a:lnTo>
                  <a:pt x="683006" y="104901"/>
                </a:lnTo>
                <a:lnTo>
                  <a:pt x="682220" y="123570"/>
                </a:lnTo>
                <a:lnTo>
                  <a:pt x="670432" y="169291"/>
                </a:lnTo>
                <a:lnTo>
                  <a:pt x="644251" y="197866"/>
                </a:lnTo>
                <a:lnTo>
                  <a:pt x="632206" y="203200"/>
                </a:lnTo>
                <a:lnTo>
                  <a:pt x="634873" y="211836"/>
                </a:lnTo>
                <a:lnTo>
                  <a:pt x="675270" y="187725"/>
                </a:lnTo>
                <a:lnTo>
                  <a:pt x="697991" y="143382"/>
                </a:lnTo>
                <a:lnTo>
                  <a:pt x="702309" y="105918"/>
                </a:lnTo>
                <a:lnTo>
                  <a:pt x="701234" y="86538"/>
                </a:lnTo>
                <a:lnTo>
                  <a:pt x="684911" y="37211"/>
                </a:lnTo>
                <a:lnTo>
                  <a:pt x="650210" y="5546"/>
                </a:lnTo>
                <a:lnTo>
                  <a:pt x="634873" y="0"/>
                </a:lnTo>
                <a:close/>
              </a:path>
              <a:path w="702310" h="212089">
                <a:moveTo>
                  <a:pt x="67563" y="0"/>
                </a:moveTo>
                <a:lnTo>
                  <a:pt x="27094" y="24163"/>
                </a:lnTo>
                <a:lnTo>
                  <a:pt x="4365" y="68611"/>
                </a:lnTo>
                <a:lnTo>
                  <a:pt x="0" y="105918"/>
                </a:lnTo>
                <a:lnTo>
                  <a:pt x="1075" y="125424"/>
                </a:lnTo>
                <a:lnTo>
                  <a:pt x="17399" y="174751"/>
                </a:lnTo>
                <a:lnTo>
                  <a:pt x="52135" y="206291"/>
                </a:lnTo>
                <a:lnTo>
                  <a:pt x="67563" y="211836"/>
                </a:lnTo>
                <a:lnTo>
                  <a:pt x="70231" y="203200"/>
                </a:lnTo>
                <a:lnTo>
                  <a:pt x="58130" y="197866"/>
                </a:lnTo>
                <a:lnTo>
                  <a:pt x="47720" y="190436"/>
                </a:lnTo>
                <a:lnTo>
                  <a:pt x="26376" y="155765"/>
                </a:lnTo>
                <a:lnTo>
                  <a:pt x="19304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4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81377" y="2981325"/>
            <a:ext cx="922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300" dirty="0">
                <a:solidFill>
                  <a:srgbClr val="095A82"/>
                </a:solidFill>
                <a:latin typeface="Cambria Math"/>
                <a:cs typeface="Cambria Math"/>
              </a:rPr>
              <a:t>෌</a:t>
            </a:r>
            <a:r>
              <a:rPr spc="285" dirty="0">
                <a:solidFill>
                  <a:srgbClr val="095A82"/>
                </a:solidFill>
                <a:latin typeface="Cambria Math"/>
                <a:cs typeface="Cambria Math"/>
              </a:rPr>
              <a:t> </a:t>
            </a:r>
            <a:r>
              <a:rPr dirty="0">
                <a:solidFill>
                  <a:srgbClr val="095A82"/>
                </a:solidFill>
                <a:latin typeface="Cambria Math"/>
                <a:cs typeface="Cambria Math"/>
              </a:rPr>
              <a:t>0 −  </a:t>
            </a:r>
            <a:r>
              <a:rPr spc="-505" dirty="0">
                <a:solidFill>
                  <a:srgbClr val="095A82"/>
                </a:solidFill>
                <a:latin typeface="Cambria Math"/>
                <a:cs typeface="Cambria Math"/>
              </a:rPr>
              <a:t>𝐸</a:t>
            </a:r>
            <a:endParaRPr dirty="0"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82900" y="2958464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300" spc="40" dirty="0">
                <a:solidFill>
                  <a:srgbClr val="095A82"/>
                </a:solidFill>
                <a:latin typeface="Cambria Math"/>
                <a:cs typeface="Cambria Math"/>
              </a:rPr>
              <a:t>2</a:t>
            </a:r>
            <a:endParaRPr sz="1300"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58389" y="3334588"/>
            <a:ext cx="1689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095A82"/>
                </a:solidFill>
                <a:latin typeface="Cambria Math"/>
                <a:cs typeface="Cambria Math"/>
              </a:rPr>
              <a:t>𝐸</a:t>
            </a:r>
            <a:endParaRPr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01440" y="915911"/>
            <a:ext cx="943368" cy="943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927347" y="941832"/>
            <a:ext cx="841248" cy="841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5358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4476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 - Chi - Square</a:t>
            </a:r>
            <a:r>
              <a:rPr sz="2800" spc="75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1083360" y="4242612"/>
            <a:ext cx="7082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 marR="5080" indent="-17145">
              <a:spcBef>
                <a:spcPts val="100"/>
              </a:spcBef>
            </a:pPr>
            <a:r>
              <a:rPr sz="1200" dirty="0">
                <a:solidFill>
                  <a:srgbClr val="095A82"/>
                </a:solidFill>
                <a:cs typeface="Calibri"/>
              </a:rPr>
              <a:t>256 </a:t>
            </a:r>
            <a:r>
              <a:rPr sz="1200" spc="-5" dirty="0">
                <a:solidFill>
                  <a:srgbClr val="095A82"/>
                </a:solidFill>
                <a:cs typeface="Calibri"/>
              </a:rPr>
              <a:t>visual artists </a:t>
            </a:r>
            <a:r>
              <a:rPr sz="1200" spc="-10" dirty="0">
                <a:solidFill>
                  <a:srgbClr val="095A82"/>
                </a:solidFill>
                <a:cs typeface="Calibri"/>
              </a:rPr>
              <a:t>were </a:t>
            </a:r>
            <a:r>
              <a:rPr sz="1200" spc="-5" dirty="0">
                <a:solidFill>
                  <a:srgbClr val="095A82"/>
                </a:solidFill>
                <a:cs typeface="Calibri"/>
              </a:rPr>
              <a:t>surveyed to </a:t>
            </a:r>
            <a:r>
              <a:rPr sz="1200" dirty="0">
                <a:solidFill>
                  <a:srgbClr val="095A82"/>
                </a:solidFill>
                <a:cs typeface="Calibri"/>
              </a:rPr>
              <a:t>find out their </a:t>
            </a:r>
            <a:r>
              <a:rPr sz="1200" spc="-5" dirty="0">
                <a:solidFill>
                  <a:srgbClr val="095A82"/>
                </a:solidFill>
                <a:cs typeface="Calibri"/>
              </a:rPr>
              <a:t>zodiac sign. </a:t>
            </a:r>
            <a:r>
              <a:rPr sz="1200" dirty="0">
                <a:solidFill>
                  <a:srgbClr val="095A82"/>
                </a:solidFill>
                <a:cs typeface="Calibri"/>
              </a:rPr>
              <a:t>The </a:t>
            </a:r>
            <a:r>
              <a:rPr sz="1200" spc="-5" dirty="0">
                <a:solidFill>
                  <a:srgbClr val="095A82"/>
                </a:solidFill>
                <a:cs typeface="Calibri"/>
              </a:rPr>
              <a:t>results </a:t>
            </a:r>
            <a:r>
              <a:rPr sz="1200" spc="-10" dirty="0">
                <a:solidFill>
                  <a:srgbClr val="095A82"/>
                </a:solidFill>
                <a:cs typeface="Calibri"/>
              </a:rPr>
              <a:t>were: </a:t>
            </a:r>
            <a:r>
              <a:rPr sz="1200" dirty="0">
                <a:solidFill>
                  <a:srgbClr val="095A82"/>
                </a:solidFill>
                <a:cs typeface="Calibri"/>
              </a:rPr>
              <a:t>Aries </a:t>
            </a:r>
            <a:r>
              <a:rPr sz="1200" spc="-5" dirty="0">
                <a:solidFill>
                  <a:srgbClr val="095A82"/>
                </a:solidFill>
                <a:cs typeface="Calibri"/>
              </a:rPr>
              <a:t>(29), </a:t>
            </a:r>
            <a:r>
              <a:rPr sz="1200" spc="-15" dirty="0">
                <a:solidFill>
                  <a:srgbClr val="095A82"/>
                </a:solidFill>
                <a:cs typeface="Calibri"/>
              </a:rPr>
              <a:t>Taurus </a:t>
            </a:r>
            <a:r>
              <a:rPr sz="1200" spc="-5" dirty="0">
                <a:solidFill>
                  <a:srgbClr val="095A82"/>
                </a:solidFill>
                <a:cs typeface="Calibri"/>
              </a:rPr>
              <a:t>(24), </a:t>
            </a:r>
            <a:r>
              <a:rPr sz="1200" dirty="0">
                <a:solidFill>
                  <a:srgbClr val="095A82"/>
                </a:solidFill>
                <a:cs typeface="Calibri"/>
              </a:rPr>
              <a:t>Gemini </a:t>
            </a:r>
            <a:r>
              <a:rPr sz="1200" spc="-5" dirty="0">
                <a:solidFill>
                  <a:srgbClr val="095A82"/>
                </a:solidFill>
                <a:cs typeface="Calibri"/>
              </a:rPr>
              <a:t>(22),  Cancer (19), Leo (21), </a:t>
            </a:r>
            <a:r>
              <a:rPr sz="1200" spc="-10" dirty="0">
                <a:solidFill>
                  <a:srgbClr val="095A82"/>
                </a:solidFill>
                <a:cs typeface="Calibri"/>
              </a:rPr>
              <a:t>Virgo </a:t>
            </a:r>
            <a:r>
              <a:rPr sz="1200" spc="-5" dirty="0">
                <a:solidFill>
                  <a:srgbClr val="095A82"/>
                </a:solidFill>
                <a:cs typeface="Calibri"/>
              </a:rPr>
              <a:t>(18), </a:t>
            </a:r>
            <a:r>
              <a:rPr sz="1200" spc="-10" dirty="0">
                <a:solidFill>
                  <a:srgbClr val="095A82"/>
                </a:solidFill>
                <a:cs typeface="Calibri"/>
              </a:rPr>
              <a:t>Libra </a:t>
            </a:r>
            <a:r>
              <a:rPr sz="1200" spc="-5" dirty="0">
                <a:solidFill>
                  <a:srgbClr val="095A82"/>
                </a:solidFill>
                <a:cs typeface="Calibri"/>
              </a:rPr>
              <a:t>(19), Scorpio (20), Sagittarius (23), Capricorn (18), </a:t>
            </a:r>
            <a:r>
              <a:rPr sz="1200" dirty="0">
                <a:solidFill>
                  <a:srgbClr val="095A82"/>
                </a:solidFill>
                <a:cs typeface="Calibri"/>
              </a:rPr>
              <a:t>Aquarius </a:t>
            </a:r>
            <a:r>
              <a:rPr sz="1200" spc="-5" dirty="0">
                <a:solidFill>
                  <a:srgbClr val="095A82"/>
                </a:solidFill>
                <a:cs typeface="Calibri"/>
              </a:rPr>
              <a:t>(20), </a:t>
            </a:r>
            <a:r>
              <a:rPr sz="1200" dirty="0">
                <a:solidFill>
                  <a:srgbClr val="095A82"/>
                </a:solidFill>
                <a:cs typeface="Calibri"/>
              </a:rPr>
              <a:t>Pisces</a:t>
            </a:r>
            <a:r>
              <a:rPr sz="1200" spc="85" dirty="0">
                <a:solidFill>
                  <a:srgbClr val="095A82"/>
                </a:solidFill>
                <a:cs typeface="Calibri"/>
              </a:rPr>
              <a:t> </a:t>
            </a:r>
            <a:r>
              <a:rPr sz="1200" spc="-5" dirty="0">
                <a:solidFill>
                  <a:srgbClr val="095A82"/>
                </a:solidFill>
                <a:cs typeface="Calibri"/>
              </a:rPr>
              <a:t>(23)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47672" y="909827"/>
            <a:ext cx="5426964" cy="3279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973326" y="935608"/>
          <a:ext cx="5295898" cy="3158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/>
                <a:gridCol w="905509"/>
                <a:gridCol w="743585"/>
                <a:gridCol w="753110"/>
                <a:gridCol w="847089"/>
                <a:gridCol w="1235075"/>
              </a:tblGrid>
              <a:tr h="3976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Category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Observed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Expected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(Obs-Exp)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226695" marR="219710" indent="406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(Obs- 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^2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254635" indent="17335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((Obs-  Ex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^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r>
                        <a:rPr sz="11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1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</a:tr>
              <a:tr h="2301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Aries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301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Taurus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301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Gemini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301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Cancer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299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Leo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301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Virgo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301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Libra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301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Scorpio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299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Sagittarius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301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Capricorn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301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Aquarius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300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Pisces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782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875" y="2498946"/>
            <a:ext cx="91236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marR="5080" indent="3810" algn="ctr">
              <a:spcBef>
                <a:spcPts val="50"/>
              </a:spcBef>
            </a:pPr>
            <a:r>
              <a:rPr lang="en-IN" dirty="0">
                <a:solidFill>
                  <a:srgbClr val="002060"/>
                </a:solidFill>
              </a:rPr>
              <a:t>Statistical</a:t>
            </a:r>
            <a:r>
              <a:rPr lang="en-IN" spc="-80" dirty="0">
                <a:solidFill>
                  <a:srgbClr val="002060"/>
                </a:solidFill>
              </a:rPr>
              <a:t> </a:t>
            </a:r>
            <a:r>
              <a:rPr lang="en-IN" spc="-5" dirty="0">
                <a:solidFill>
                  <a:srgbClr val="002060"/>
                </a:solidFill>
              </a:rPr>
              <a:t>Testing</a:t>
            </a:r>
            <a:endParaRPr lang="en-IN" spc="-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36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4476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 - Chi - Square</a:t>
            </a:r>
            <a:r>
              <a:rPr sz="2800" spc="75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19100" y="1034796"/>
            <a:ext cx="1063764" cy="43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7595" y="1051572"/>
            <a:ext cx="745236" cy="454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6344" y="1059180"/>
            <a:ext cx="973836" cy="344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6344" y="1059180"/>
            <a:ext cx="974090" cy="344805"/>
          </a:xfrm>
          <a:custGeom>
            <a:avLst/>
            <a:gdLst/>
            <a:ahLst/>
            <a:cxnLst/>
            <a:rect l="l" t="t" r="r" b="b"/>
            <a:pathLst>
              <a:path w="974090" h="344805">
                <a:moveTo>
                  <a:pt x="0" y="57404"/>
                </a:moveTo>
                <a:lnTo>
                  <a:pt x="4511" y="35040"/>
                </a:lnTo>
                <a:lnTo>
                  <a:pt x="16814" y="16795"/>
                </a:lnTo>
                <a:lnTo>
                  <a:pt x="35061" y="4504"/>
                </a:lnTo>
                <a:lnTo>
                  <a:pt x="57404" y="0"/>
                </a:lnTo>
                <a:lnTo>
                  <a:pt x="916432" y="0"/>
                </a:lnTo>
                <a:lnTo>
                  <a:pt x="938795" y="4504"/>
                </a:lnTo>
                <a:lnTo>
                  <a:pt x="957040" y="16795"/>
                </a:lnTo>
                <a:lnTo>
                  <a:pt x="969331" y="35040"/>
                </a:lnTo>
                <a:lnTo>
                  <a:pt x="973836" y="57404"/>
                </a:lnTo>
                <a:lnTo>
                  <a:pt x="973836" y="287020"/>
                </a:lnTo>
                <a:lnTo>
                  <a:pt x="969331" y="309383"/>
                </a:lnTo>
                <a:lnTo>
                  <a:pt x="957040" y="327628"/>
                </a:lnTo>
                <a:lnTo>
                  <a:pt x="938795" y="339919"/>
                </a:lnTo>
                <a:lnTo>
                  <a:pt x="916432" y="344424"/>
                </a:lnTo>
                <a:lnTo>
                  <a:pt x="57404" y="344424"/>
                </a:lnTo>
                <a:lnTo>
                  <a:pt x="35061" y="339919"/>
                </a:lnTo>
                <a:lnTo>
                  <a:pt x="16814" y="327628"/>
                </a:lnTo>
                <a:lnTo>
                  <a:pt x="4511" y="309383"/>
                </a:lnTo>
                <a:lnTo>
                  <a:pt x="0" y="287020"/>
                </a:lnTo>
                <a:lnTo>
                  <a:pt x="0" y="57404"/>
                </a:lnTo>
                <a:close/>
              </a:path>
            </a:pathLst>
          </a:custGeom>
          <a:ln w="9144">
            <a:solidFill>
              <a:srgbClr val="12A994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5162" y="1100150"/>
            <a:ext cx="477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Step</a:t>
            </a:r>
            <a:r>
              <a:rPr sz="1400" spc="-8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cs typeface="Calibri"/>
              </a:rPr>
              <a:t>1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91996" y="955547"/>
            <a:ext cx="6228587" cy="3706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517650" y="981202"/>
          <a:ext cx="6096000" cy="35855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45872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Category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Observed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Expected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(Obs-Exp)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(Obs-Exp)^2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850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((Obs- 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p)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^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Aries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47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2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Taurus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Gemini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Cancer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Leo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Virgo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47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Libra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Scorpio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Sagittarius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55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Capricorn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5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Aquarius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57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Pisces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406908" y="1664182"/>
            <a:ext cx="1109472" cy="6782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0059" y="1685556"/>
            <a:ext cx="961656" cy="6735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2816" y="1690116"/>
            <a:ext cx="1007744" cy="576580"/>
          </a:xfrm>
          <a:custGeom>
            <a:avLst/>
            <a:gdLst/>
            <a:ahLst/>
            <a:cxnLst/>
            <a:rect l="l" t="t" r="r" b="b"/>
            <a:pathLst>
              <a:path w="1007744" h="576580">
                <a:moveTo>
                  <a:pt x="911352" y="0"/>
                </a:moveTo>
                <a:lnTo>
                  <a:pt x="96012" y="0"/>
                </a:lnTo>
                <a:lnTo>
                  <a:pt x="58641" y="7536"/>
                </a:lnTo>
                <a:lnTo>
                  <a:pt x="28122" y="28098"/>
                </a:lnTo>
                <a:lnTo>
                  <a:pt x="7545" y="58614"/>
                </a:lnTo>
                <a:lnTo>
                  <a:pt x="0" y="96012"/>
                </a:lnTo>
                <a:lnTo>
                  <a:pt x="0" y="480060"/>
                </a:lnTo>
                <a:lnTo>
                  <a:pt x="7545" y="517457"/>
                </a:lnTo>
                <a:lnTo>
                  <a:pt x="28122" y="547973"/>
                </a:lnTo>
                <a:lnTo>
                  <a:pt x="58641" y="568535"/>
                </a:lnTo>
                <a:lnTo>
                  <a:pt x="96012" y="576072"/>
                </a:lnTo>
                <a:lnTo>
                  <a:pt x="911352" y="576072"/>
                </a:lnTo>
                <a:lnTo>
                  <a:pt x="948749" y="568535"/>
                </a:lnTo>
                <a:lnTo>
                  <a:pt x="979265" y="547973"/>
                </a:lnTo>
                <a:lnTo>
                  <a:pt x="999827" y="517457"/>
                </a:lnTo>
                <a:lnTo>
                  <a:pt x="1007364" y="480060"/>
                </a:lnTo>
                <a:lnTo>
                  <a:pt x="1007364" y="96012"/>
                </a:lnTo>
                <a:lnTo>
                  <a:pt x="999827" y="58614"/>
                </a:lnTo>
                <a:lnTo>
                  <a:pt x="979265" y="28098"/>
                </a:lnTo>
                <a:lnTo>
                  <a:pt x="948749" y="7536"/>
                </a:lnTo>
                <a:lnTo>
                  <a:pt x="911352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0687" y="1730120"/>
            <a:ext cx="73279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6839">
              <a:spcBef>
                <a:spcPts val="95"/>
              </a:spcBef>
            </a:pPr>
            <a:r>
              <a:rPr sz="1000" spc="-5" dirty="0">
                <a:solidFill>
                  <a:srgbClr val="095A82"/>
                </a:solidFill>
                <a:cs typeface="Calibri"/>
              </a:rPr>
              <a:t>Expected  </a:t>
            </a:r>
            <a:r>
              <a:rPr sz="1000" spc="-15" dirty="0">
                <a:solidFill>
                  <a:srgbClr val="095A82"/>
                </a:solidFill>
                <a:cs typeface="Calibri"/>
              </a:rPr>
              <a:t>v</a:t>
            </a:r>
            <a:r>
              <a:rPr sz="1000" spc="-5" dirty="0">
                <a:solidFill>
                  <a:srgbClr val="095A82"/>
                </a:solidFill>
                <a:cs typeface="Calibri"/>
              </a:rPr>
              <a:t>al</a:t>
            </a:r>
            <a:r>
              <a:rPr sz="1000" dirty="0">
                <a:solidFill>
                  <a:srgbClr val="095A82"/>
                </a:solidFill>
                <a:cs typeface="Calibri"/>
              </a:rPr>
              <a:t>u</a:t>
            </a:r>
            <a:r>
              <a:rPr sz="1000" spc="-10" dirty="0">
                <a:solidFill>
                  <a:srgbClr val="095A82"/>
                </a:solidFill>
                <a:cs typeface="Calibri"/>
              </a:rPr>
              <a:t>e=</a:t>
            </a:r>
            <a:r>
              <a:rPr sz="1000" spc="-5" dirty="0">
                <a:solidFill>
                  <a:srgbClr val="095A82"/>
                </a:solidFill>
                <a:cs typeface="Calibri"/>
              </a:rPr>
              <a:t>256</a:t>
            </a:r>
            <a:r>
              <a:rPr sz="1000" spc="-10" dirty="0">
                <a:solidFill>
                  <a:srgbClr val="095A82"/>
                </a:solidFill>
                <a:cs typeface="Calibri"/>
              </a:rPr>
              <a:t>/</a:t>
            </a:r>
            <a:r>
              <a:rPr sz="1000" spc="-5" dirty="0">
                <a:solidFill>
                  <a:srgbClr val="095A82"/>
                </a:solidFill>
                <a:cs typeface="Calibri"/>
              </a:rPr>
              <a:t>11</a:t>
            </a:r>
            <a:endParaRPr sz="1000">
              <a:solidFill>
                <a:prstClr val="black"/>
              </a:solidFill>
              <a:cs typeface="Calibri"/>
            </a:endParaRPr>
          </a:p>
          <a:p>
            <a:pPr marL="190500"/>
            <a:r>
              <a:rPr sz="1000" spc="-5" dirty="0">
                <a:solidFill>
                  <a:srgbClr val="095A82"/>
                </a:solidFill>
                <a:cs typeface="Calibri"/>
              </a:rPr>
              <a:t>=21.33</a:t>
            </a:r>
            <a:endParaRPr sz="10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44914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4476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 - Chi - Square</a:t>
            </a:r>
            <a:r>
              <a:rPr sz="2800" spc="75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19100" y="1034796"/>
            <a:ext cx="1063764" cy="43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7595" y="1051572"/>
            <a:ext cx="745236" cy="454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6344" y="1059180"/>
            <a:ext cx="973836" cy="344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6344" y="1059180"/>
            <a:ext cx="974090" cy="344805"/>
          </a:xfrm>
          <a:custGeom>
            <a:avLst/>
            <a:gdLst/>
            <a:ahLst/>
            <a:cxnLst/>
            <a:rect l="l" t="t" r="r" b="b"/>
            <a:pathLst>
              <a:path w="974090" h="344805">
                <a:moveTo>
                  <a:pt x="0" y="57404"/>
                </a:moveTo>
                <a:lnTo>
                  <a:pt x="4511" y="35040"/>
                </a:lnTo>
                <a:lnTo>
                  <a:pt x="16814" y="16795"/>
                </a:lnTo>
                <a:lnTo>
                  <a:pt x="35061" y="4504"/>
                </a:lnTo>
                <a:lnTo>
                  <a:pt x="57404" y="0"/>
                </a:lnTo>
                <a:lnTo>
                  <a:pt x="916432" y="0"/>
                </a:lnTo>
                <a:lnTo>
                  <a:pt x="938795" y="4504"/>
                </a:lnTo>
                <a:lnTo>
                  <a:pt x="957040" y="16795"/>
                </a:lnTo>
                <a:lnTo>
                  <a:pt x="969331" y="35040"/>
                </a:lnTo>
                <a:lnTo>
                  <a:pt x="973836" y="57404"/>
                </a:lnTo>
                <a:lnTo>
                  <a:pt x="973836" y="287020"/>
                </a:lnTo>
                <a:lnTo>
                  <a:pt x="969331" y="309383"/>
                </a:lnTo>
                <a:lnTo>
                  <a:pt x="957040" y="327628"/>
                </a:lnTo>
                <a:lnTo>
                  <a:pt x="938795" y="339919"/>
                </a:lnTo>
                <a:lnTo>
                  <a:pt x="916432" y="344424"/>
                </a:lnTo>
                <a:lnTo>
                  <a:pt x="57404" y="344424"/>
                </a:lnTo>
                <a:lnTo>
                  <a:pt x="35061" y="339919"/>
                </a:lnTo>
                <a:lnTo>
                  <a:pt x="16814" y="327628"/>
                </a:lnTo>
                <a:lnTo>
                  <a:pt x="4511" y="309383"/>
                </a:lnTo>
                <a:lnTo>
                  <a:pt x="0" y="287020"/>
                </a:lnTo>
                <a:lnTo>
                  <a:pt x="0" y="57404"/>
                </a:lnTo>
                <a:close/>
              </a:path>
            </a:pathLst>
          </a:custGeom>
          <a:ln w="9144">
            <a:solidFill>
              <a:srgbClr val="12A994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5162" y="1100150"/>
            <a:ext cx="477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Step</a:t>
            </a:r>
            <a:r>
              <a:rPr sz="1400" spc="-8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cs typeface="Calibri"/>
              </a:rPr>
              <a:t>2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91996" y="955547"/>
            <a:ext cx="6228587" cy="3706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517650" y="981202"/>
          <a:ext cx="6096000" cy="35855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45872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Category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Observed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Expected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(Obs-Exp)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(Obs-Exp)^2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850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((Obs- 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p)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^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Aries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7.667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47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2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Taurus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2.667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Gemini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0.667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Cancer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-2.333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Leo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-0.333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Virgo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-3.333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47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Libra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-2.333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Scorpio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Sagittarius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1.667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55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Capricorn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-3.333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5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Aquarius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57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Pisces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1.667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916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4476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 - Chi - Square</a:t>
            </a:r>
            <a:r>
              <a:rPr sz="2800" spc="75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19100" y="1034796"/>
            <a:ext cx="1063764" cy="43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7595" y="1051572"/>
            <a:ext cx="745236" cy="454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6344" y="1059180"/>
            <a:ext cx="973836" cy="344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6344" y="1059180"/>
            <a:ext cx="974090" cy="344805"/>
          </a:xfrm>
          <a:custGeom>
            <a:avLst/>
            <a:gdLst/>
            <a:ahLst/>
            <a:cxnLst/>
            <a:rect l="l" t="t" r="r" b="b"/>
            <a:pathLst>
              <a:path w="974090" h="344805">
                <a:moveTo>
                  <a:pt x="0" y="57404"/>
                </a:moveTo>
                <a:lnTo>
                  <a:pt x="4511" y="35040"/>
                </a:lnTo>
                <a:lnTo>
                  <a:pt x="16814" y="16795"/>
                </a:lnTo>
                <a:lnTo>
                  <a:pt x="35061" y="4504"/>
                </a:lnTo>
                <a:lnTo>
                  <a:pt x="57404" y="0"/>
                </a:lnTo>
                <a:lnTo>
                  <a:pt x="916432" y="0"/>
                </a:lnTo>
                <a:lnTo>
                  <a:pt x="938795" y="4504"/>
                </a:lnTo>
                <a:lnTo>
                  <a:pt x="957040" y="16795"/>
                </a:lnTo>
                <a:lnTo>
                  <a:pt x="969331" y="35040"/>
                </a:lnTo>
                <a:lnTo>
                  <a:pt x="973836" y="57404"/>
                </a:lnTo>
                <a:lnTo>
                  <a:pt x="973836" y="287020"/>
                </a:lnTo>
                <a:lnTo>
                  <a:pt x="969331" y="309383"/>
                </a:lnTo>
                <a:lnTo>
                  <a:pt x="957040" y="327628"/>
                </a:lnTo>
                <a:lnTo>
                  <a:pt x="938795" y="339919"/>
                </a:lnTo>
                <a:lnTo>
                  <a:pt x="916432" y="344424"/>
                </a:lnTo>
                <a:lnTo>
                  <a:pt x="57404" y="344424"/>
                </a:lnTo>
                <a:lnTo>
                  <a:pt x="35061" y="339919"/>
                </a:lnTo>
                <a:lnTo>
                  <a:pt x="16814" y="327628"/>
                </a:lnTo>
                <a:lnTo>
                  <a:pt x="4511" y="309383"/>
                </a:lnTo>
                <a:lnTo>
                  <a:pt x="0" y="287020"/>
                </a:lnTo>
                <a:lnTo>
                  <a:pt x="0" y="57404"/>
                </a:lnTo>
                <a:close/>
              </a:path>
            </a:pathLst>
          </a:custGeom>
          <a:ln w="9144">
            <a:solidFill>
              <a:srgbClr val="12A994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5162" y="1100150"/>
            <a:ext cx="477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Step</a:t>
            </a:r>
            <a:r>
              <a:rPr sz="1400" spc="-8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cs typeface="Calibri"/>
              </a:rPr>
              <a:t>3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91996" y="955547"/>
            <a:ext cx="6228587" cy="3706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517650" y="981202"/>
          <a:ext cx="6096000" cy="35855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45872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Category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Observed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Expected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(Obs-Exp)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(Obs-Exp)^2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850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((Obs- 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p)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^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Aries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7.667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58.782889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47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2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Taurus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2.667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7.112889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Gemini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0.667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0.44889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Cancer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-2.333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5.442889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Leo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-0.333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0.110889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Virgo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-3.333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11.108889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47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Libra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-2.333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5.442889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Scorpio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1.776889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Sagittarius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1.667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2.778889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55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Capricorn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-3.333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11.108889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5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Aquarius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1.776889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57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Pisces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1.667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2.778889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765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4476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 - Chi - Square</a:t>
            </a:r>
            <a:r>
              <a:rPr sz="2800" spc="75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19100" y="1034796"/>
            <a:ext cx="1063764" cy="43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7595" y="1051572"/>
            <a:ext cx="745236" cy="454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6344" y="1059180"/>
            <a:ext cx="973836" cy="344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6344" y="1059180"/>
            <a:ext cx="974090" cy="344805"/>
          </a:xfrm>
          <a:custGeom>
            <a:avLst/>
            <a:gdLst/>
            <a:ahLst/>
            <a:cxnLst/>
            <a:rect l="l" t="t" r="r" b="b"/>
            <a:pathLst>
              <a:path w="974090" h="344805">
                <a:moveTo>
                  <a:pt x="0" y="57404"/>
                </a:moveTo>
                <a:lnTo>
                  <a:pt x="4511" y="35040"/>
                </a:lnTo>
                <a:lnTo>
                  <a:pt x="16814" y="16795"/>
                </a:lnTo>
                <a:lnTo>
                  <a:pt x="35061" y="4504"/>
                </a:lnTo>
                <a:lnTo>
                  <a:pt x="57404" y="0"/>
                </a:lnTo>
                <a:lnTo>
                  <a:pt x="916432" y="0"/>
                </a:lnTo>
                <a:lnTo>
                  <a:pt x="938795" y="4504"/>
                </a:lnTo>
                <a:lnTo>
                  <a:pt x="957040" y="16795"/>
                </a:lnTo>
                <a:lnTo>
                  <a:pt x="969331" y="35040"/>
                </a:lnTo>
                <a:lnTo>
                  <a:pt x="973836" y="57404"/>
                </a:lnTo>
                <a:lnTo>
                  <a:pt x="973836" y="287020"/>
                </a:lnTo>
                <a:lnTo>
                  <a:pt x="969331" y="309383"/>
                </a:lnTo>
                <a:lnTo>
                  <a:pt x="957040" y="327628"/>
                </a:lnTo>
                <a:lnTo>
                  <a:pt x="938795" y="339919"/>
                </a:lnTo>
                <a:lnTo>
                  <a:pt x="916432" y="344424"/>
                </a:lnTo>
                <a:lnTo>
                  <a:pt x="57404" y="344424"/>
                </a:lnTo>
                <a:lnTo>
                  <a:pt x="35061" y="339919"/>
                </a:lnTo>
                <a:lnTo>
                  <a:pt x="16814" y="327628"/>
                </a:lnTo>
                <a:lnTo>
                  <a:pt x="4511" y="309383"/>
                </a:lnTo>
                <a:lnTo>
                  <a:pt x="0" y="287020"/>
                </a:lnTo>
                <a:lnTo>
                  <a:pt x="0" y="57404"/>
                </a:lnTo>
                <a:close/>
              </a:path>
            </a:pathLst>
          </a:custGeom>
          <a:ln w="9144">
            <a:solidFill>
              <a:srgbClr val="12A994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5162" y="1100150"/>
            <a:ext cx="477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Step</a:t>
            </a:r>
            <a:r>
              <a:rPr sz="1400" spc="-8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cs typeface="Calibri"/>
              </a:rPr>
              <a:t>4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91996" y="955547"/>
            <a:ext cx="6422135" cy="3706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517650" y="981202"/>
          <a:ext cx="6289671" cy="35855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6319"/>
                <a:gridCol w="1036319"/>
                <a:gridCol w="1036319"/>
                <a:gridCol w="1036319"/>
                <a:gridCol w="1036320"/>
                <a:gridCol w="1108075"/>
              </a:tblGrid>
              <a:tr h="45872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Category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Observed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Expected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(Obs-Exp)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(Obs-Exp)^2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7716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((Obs- 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p)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^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Aries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7.667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58.782889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2.755490976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47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2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Taurus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2.667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7.112889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0.333421882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Gemini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0.667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0.44889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0.021042048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Cancer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-2.333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5.442889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0.255139408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Leo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-0.333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0.110889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0.005198003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Virgo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-3.333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11.108889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0.520737308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47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Libra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-2.333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5.442889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0.255139408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60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Scorpio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1.776889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0.083292973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60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Sagittarius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1.667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2.778889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0.130262457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55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Capricorn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-3.333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11.108889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0.520737308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605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Aquarius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-1.333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1.776889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0.083292973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6057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Pisces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21.333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1.667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2.778889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0.130262457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984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4476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 - Chi - Square</a:t>
            </a:r>
            <a:r>
              <a:rPr sz="2800" spc="75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2866644" y="3985259"/>
            <a:ext cx="3461004" cy="496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34867" y="4021835"/>
            <a:ext cx="2923032" cy="475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92551" y="4011167"/>
            <a:ext cx="3359150" cy="394970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80010" rIns="0" bIns="0" rtlCol="0">
            <a:spAutoFit/>
          </a:bodyPr>
          <a:lstStyle/>
          <a:p>
            <a:pPr marL="375920">
              <a:spcBef>
                <a:spcPts val="630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This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chi-square statistic:</a:t>
            </a:r>
            <a:r>
              <a:rPr sz="1400" spc="1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5.094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77439" y="987552"/>
            <a:ext cx="4389120" cy="2535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98641" y="974597"/>
            <a:ext cx="833755" cy="2536190"/>
          </a:xfrm>
          <a:custGeom>
            <a:avLst/>
            <a:gdLst/>
            <a:ahLst/>
            <a:cxnLst/>
            <a:rect l="l" t="t" r="r" b="b"/>
            <a:pathLst>
              <a:path w="833754" h="2536190">
                <a:moveTo>
                  <a:pt x="0" y="2535935"/>
                </a:moveTo>
                <a:lnTo>
                  <a:pt x="833628" y="2535935"/>
                </a:lnTo>
                <a:lnTo>
                  <a:pt x="833628" y="0"/>
                </a:lnTo>
                <a:lnTo>
                  <a:pt x="0" y="0"/>
                </a:lnTo>
                <a:lnTo>
                  <a:pt x="0" y="2535935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66535" y="3525773"/>
            <a:ext cx="4318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095A82"/>
                </a:solidFill>
                <a:cs typeface="Calibri"/>
              </a:rPr>
              <a:t>5.0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9</a:t>
            </a:r>
            <a:r>
              <a:rPr sz="1400" dirty="0">
                <a:solidFill>
                  <a:srgbClr val="095A82"/>
                </a:solidFill>
                <a:cs typeface="Calibri"/>
              </a:rPr>
              <a:t>4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93635" y="2202129"/>
            <a:ext cx="605053" cy="1311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20306" y="2242566"/>
            <a:ext cx="488315" cy="0"/>
          </a:xfrm>
          <a:custGeom>
            <a:avLst/>
            <a:gdLst/>
            <a:ahLst/>
            <a:cxnLst/>
            <a:rect l="l" t="t" r="r" b="b"/>
            <a:pathLst>
              <a:path w="488315">
                <a:moveTo>
                  <a:pt x="0" y="0"/>
                </a:moveTo>
                <a:lnTo>
                  <a:pt x="487807" y="0"/>
                </a:lnTo>
              </a:path>
            </a:pathLst>
          </a:custGeom>
          <a:ln w="28956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25283" y="1930882"/>
            <a:ext cx="131114" cy="685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65669" y="1957577"/>
            <a:ext cx="0" cy="569595"/>
          </a:xfrm>
          <a:custGeom>
            <a:avLst/>
            <a:gdLst/>
            <a:ahLst/>
            <a:cxnLst/>
            <a:rect l="l" t="t" r="r" b="b"/>
            <a:pathLst>
              <a:path h="569594">
                <a:moveTo>
                  <a:pt x="0" y="0"/>
                </a:moveTo>
                <a:lnTo>
                  <a:pt x="0" y="569087"/>
                </a:lnTo>
              </a:path>
            </a:pathLst>
          </a:custGeom>
          <a:ln w="28956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8644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95400" y="2571750"/>
            <a:ext cx="6612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2060"/>
                </a:solidFill>
              </a:rPr>
              <a:t>Use </a:t>
            </a:r>
            <a:r>
              <a:rPr spc="-5" dirty="0">
                <a:solidFill>
                  <a:srgbClr val="002060"/>
                </a:solidFill>
              </a:rPr>
              <a:t>Case </a:t>
            </a:r>
            <a:r>
              <a:rPr dirty="0">
                <a:solidFill>
                  <a:srgbClr val="002060"/>
                </a:solidFill>
              </a:rPr>
              <a:t>– Non Parametric</a:t>
            </a:r>
            <a:r>
              <a:rPr spc="-100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1434210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1343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Use</a:t>
            </a:r>
            <a:r>
              <a:rPr sz="2800" spc="-60" dirty="0">
                <a:solidFill>
                  <a:srgbClr val="095A82"/>
                </a:solidFill>
              </a:rPr>
              <a:t> </a:t>
            </a:r>
            <a:r>
              <a:rPr sz="2800" spc="-10" dirty="0">
                <a:solidFill>
                  <a:srgbClr val="095A82"/>
                </a:solidFill>
              </a:rPr>
              <a:t>Case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841247" y="975372"/>
            <a:ext cx="7511796" cy="949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4775" y="1002779"/>
            <a:ext cx="6827520" cy="944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7155" y="1001267"/>
            <a:ext cx="7409815" cy="847725"/>
          </a:xfrm>
          <a:custGeom>
            <a:avLst/>
            <a:gdLst/>
            <a:ahLst/>
            <a:cxnLst/>
            <a:rect l="l" t="t" r="r" b="b"/>
            <a:pathLst>
              <a:path w="7409815" h="847725">
                <a:moveTo>
                  <a:pt x="7409688" y="0"/>
                </a:moveTo>
                <a:lnTo>
                  <a:pt x="141224" y="0"/>
                </a:lnTo>
                <a:lnTo>
                  <a:pt x="96588" y="7201"/>
                </a:lnTo>
                <a:lnTo>
                  <a:pt x="57821" y="27253"/>
                </a:lnTo>
                <a:lnTo>
                  <a:pt x="27249" y="57826"/>
                </a:lnTo>
                <a:lnTo>
                  <a:pt x="7200" y="96593"/>
                </a:lnTo>
                <a:lnTo>
                  <a:pt x="0" y="141224"/>
                </a:lnTo>
                <a:lnTo>
                  <a:pt x="0" y="847344"/>
                </a:lnTo>
                <a:lnTo>
                  <a:pt x="7268464" y="847344"/>
                </a:lnTo>
                <a:lnTo>
                  <a:pt x="7313094" y="840142"/>
                </a:lnTo>
                <a:lnTo>
                  <a:pt x="7351861" y="820090"/>
                </a:lnTo>
                <a:lnTo>
                  <a:pt x="7382434" y="789517"/>
                </a:lnTo>
                <a:lnTo>
                  <a:pt x="7402486" y="750750"/>
                </a:lnTo>
                <a:lnTo>
                  <a:pt x="7409688" y="706120"/>
                </a:lnTo>
                <a:lnTo>
                  <a:pt x="7409688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7653" y="1058671"/>
            <a:ext cx="6562725" cy="709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6385">
              <a:spcBef>
                <a:spcPts val="10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095A82"/>
                </a:solidFill>
                <a:cs typeface="Calibri"/>
              </a:rPr>
              <a:t>John is 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Statistician. He wants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to generate </a:t>
            </a:r>
            <a:r>
              <a:rPr sz="1400" dirty="0">
                <a:solidFill>
                  <a:srgbClr val="095A82"/>
                </a:solidFill>
                <a:cs typeface="Calibri"/>
              </a:rPr>
              <a:t>some </a:t>
            </a:r>
            <a:r>
              <a:rPr sz="1400" spc="-20" dirty="0">
                <a:solidFill>
                  <a:srgbClr val="095A82"/>
                </a:solidFill>
                <a:cs typeface="Calibri"/>
              </a:rPr>
              <a:t>fake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demographic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data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for U.S. </a:t>
            </a:r>
            <a:r>
              <a:rPr sz="1400" dirty="0">
                <a:solidFill>
                  <a:srgbClr val="095A82"/>
                </a:solidFill>
                <a:cs typeface="Calibri"/>
              </a:rPr>
              <a:t>and  Minnesota and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wants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to </a:t>
            </a:r>
            <a:r>
              <a:rPr sz="1400" dirty="0">
                <a:solidFill>
                  <a:srgbClr val="095A82"/>
                </a:solidFill>
                <a:cs typeface="Calibri"/>
              </a:rPr>
              <a:t>find out the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difference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between </a:t>
            </a:r>
            <a:r>
              <a:rPr sz="1400" dirty="0">
                <a:solidFill>
                  <a:srgbClr val="095A82"/>
                </a:solidFill>
                <a:cs typeface="Calibri"/>
              </a:rPr>
              <a:t>the actual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data </a:t>
            </a:r>
            <a:r>
              <a:rPr sz="1400" dirty="0">
                <a:solidFill>
                  <a:srgbClr val="095A82"/>
                </a:solidFill>
                <a:cs typeface="Calibri"/>
              </a:rPr>
              <a:t>and 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fake</a:t>
            </a:r>
            <a:r>
              <a:rPr sz="1400" spc="10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data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99085" indent="-286385">
              <a:spcBef>
                <a:spcPts val="334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095A82"/>
                </a:solidFill>
                <a:cs typeface="Calibri"/>
              </a:rPr>
              <a:t>But it is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difficult to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compare </a:t>
            </a:r>
            <a:r>
              <a:rPr sz="1400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data</a:t>
            </a:r>
            <a:r>
              <a:rPr sz="1400" spc="1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dirty="0">
                <a:solidFill>
                  <a:srgbClr val="095A82"/>
                </a:solidFill>
                <a:cs typeface="Calibri"/>
              </a:rPr>
              <a:t>manually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44039" y="2127504"/>
            <a:ext cx="1741932" cy="1740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69948" y="2153411"/>
            <a:ext cx="1639824" cy="1638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58567" y="3912108"/>
            <a:ext cx="912863" cy="3871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88107" y="3893820"/>
            <a:ext cx="652284" cy="4755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4476" y="3938015"/>
            <a:ext cx="810895" cy="285115"/>
          </a:xfrm>
          <a:custGeom>
            <a:avLst/>
            <a:gdLst/>
            <a:ahLst/>
            <a:cxnLst/>
            <a:rect l="l" t="t" r="r" b="b"/>
            <a:pathLst>
              <a:path w="810894" h="285114">
                <a:moveTo>
                  <a:pt x="763269" y="0"/>
                </a:moveTo>
                <a:lnTo>
                  <a:pt x="47498" y="0"/>
                </a:lnTo>
                <a:lnTo>
                  <a:pt x="28985" y="3731"/>
                </a:lnTo>
                <a:lnTo>
                  <a:pt x="13890" y="13909"/>
                </a:lnTo>
                <a:lnTo>
                  <a:pt x="3724" y="29007"/>
                </a:lnTo>
                <a:lnTo>
                  <a:pt x="0" y="47498"/>
                </a:lnTo>
                <a:lnTo>
                  <a:pt x="0" y="237490"/>
                </a:lnTo>
                <a:lnTo>
                  <a:pt x="3724" y="255980"/>
                </a:lnTo>
                <a:lnTo>
                  <a:pt x="13890" y="271078"/>
                </a:lnTo>
                <a:lnTo>
                  <a:pt x="28985" y="281256"/>
                </a:lnTo>
                <a:lnTo>
                  <a:pt x="47498" y="284988"/>
                </a:lnTo>
                <a:lnTo>
                  <a:pt x="763269" y="284988"/>
                </a:lnTo>
                <a:lnTo>
                  <a:pt x="781782" y="281256"/>
                </a:lnTo>
                <a:lnTo>
                  <a:pt x="796877" y="271078"/>
                </a:lnTo>
                <a:lnTo>
                  <a:pt x="807043" y="255980"/>
                </a:lnTo>
                <a:lnTo>
                  <a:pt x="810768" y="237490"/>
                </a:lnTo>
                <a:lnTo>
                  <a:pt x="810768" y="47498"/>
                </a:lnTo>
                <a:lnTo>
                  <a:pt x="807043" y="29007"/>
                </a:lnTo>
                <a:lnTo>
                  <a:pt x="796877" y="13909"/>
                </a:lnTo>
                <a:lnTo>
                  <a:pt x="781782" y="3731"/>
                </a:lnTo>
                <a:lnTo>
                  <a:pt x="763269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08885" y="3950004"/>
            <a:ext cx="3638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John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2276" y="3221697"/>
            <a:ext cx="534924" cy="3581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58184" y="3247644"/>
            <a:ext cx="433070" cy="256540"/>
          </a:xfrm>
          <a:custGeom>
            <a:avLst/>
            <a:gdLst/>
            <a:ahLst/>
            <a:cxnLst/>
            <a:rect l="l" t="t" r="r" b="b"/>
            <a:pathLst>
              <a:path w="433070" h="256539">
                <a:moveTo>
                  <a:pt x="304800" y="0"/>
                </a:moveTo>
                <a:lnTo>
                  <a:pt x="304800" y="64007"/>
                </a:lnTo>
                <a:lnTo>
                  <a:pt x="0" y="64007"/>
                </a:lnTo>
                <a:lnTo>
                  <a:pt x="0" y="192024"/>
                </a:lnTo>
                <a:lnTo>
                  <a:pt x="304800" y="192024"/>
                </a:lnTo>
                <a:lnTo>
                  <a:pt x="304800" y="256031"/>
                </a:lnTo>
                <a:lnTo>
                  <a:pt x="432815" y="128016"/>
                </a:lnTo>
                <a:lnTo>
                  <a:pt x="3048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27091" y="2260092"/>
            <a:ext cx="2282952" cy="22829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53000" y="2286000"/>
            <a:ext cx="2180844" cy="21808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4849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844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Use Case -</a:t>
            </a:r>
            <a:r>
              <a:rPr sz="2800" spc="-2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Solution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1484375" y="941832"/>
            <a:ext cx="6225539" cy="46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07819" y="961605"/>
            <a:ext cx="5978652" cy="475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10283" y="967739"/>
            <a:ext cx="6123940" cy="360045"/>
          </a:xfrm>
          <a:custGeom>
            <a:avLst/>
            <a:gdLst/>
            <a:ahLst/>
            <a:cxnLst/>
            <a:rect l="l" t="t" r="r" b="b"/>
            <a:pathLst>
              <a:path w="6123940" h="360044">
                <a:moveTo>
                  <a:pt x="6123432" y="0"/>
                </a:moveTo>
                <a:lnTo>
                  <a:pt x="59943" y="0"/>
                </a:lnTo>
                <a:lnTo>
                  <a:pt x="36593" y="4704"/>
                </a:lnTo>
                <a:lnTo>
                  <a:pt x="17541" y="17541"/>
                </a:lnTo>
                <a:lnTo>
                  <a:pt x="4704" y="36593"/>
                </a:lnTo>
                <a:lnTo>
                  <a:pt x="0" y="59944"/>
                </a:lnTo>
                <a:lnTo>
                  <a:pt x="0" y="359663"/>
                </a:lnTo>
                <a:lnTo>
                  <a:pt x="6063488" y="359663"/>
                </a:lnTo>
                <a:lnTo>
                  <a:pt x="6086838" y="354959"/>
                </a:lnTo>
                <a:lnTo>
                  <a:pt x="6105890" y="342122"/>
                </a:lnTo>
                <a:lnTo>
                  <a:pt x="6118727" y="323070"/>
                </a:lnTo>
                <a:lnTo>
                  <a:pt x="6123432" y="299720"/>
                </a:lnTo>
                <a:lnTo>
                  <a:pt x="6123432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3400" y="1459991"/>
            <a:ext cx="8127492" cy="3256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7116" y="1485900"/>
            <a:ext cx="7170420" cy="3247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5404" y="1491996"/>
            <a:ext cx="8013700" cy="3142615"/>
          </a:xfrm>
          <a:custGeom>
            <a:avLst/>
            <a:gdLst/>
            <a:ahLst/>
            <a:cxnLst/>
            <a:rect l="l" t="t" r="r" b="b"/>
            <a:pathLst>
              <a:path w="8013700" h="3142615">
                <a:moveTo>
                  <a:pt x="0" y="3142488"/>
                </a:moveTo>
                <a:lnTo>
                  <a:pt x="8013192" y="3142488"/>
                </a:lnTo>
                <a:lnTo>
                  <a:pt x="8013192" y="0"/>
                </a:lnTo>
                <a:lnTo>
                  <a:pt x="0" y="0"/>
                </a:lnTo>
                <a:lnTo>
                  <a:pt x="0" y="3142488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5404" y="1491996"/>
            <a:ext cx="8013700" cy="3142615"/>
          </a:xfrm>
          <a:custGeom>
            <a:avLst/>
            <a:gdLst/>
            <a:ahLst/>
            <a:cxnLst/>
            <a:rect l="l" t="t" r="r" b="b"/>
            <a:pathLst>
              <a:path w="8013700" h="3142615">
                <a:moveTo>
                  <a:pt x="0" y="3142488"/>
                </a:moveTo>
                <a:lnTo>
                  <a:pt x="8013192" y="3142488"/>
                </a:lnTo>
                <a:lnTo>
                  <a:pt x="8013192" y="0"/>
                </a:lnTo>
                <a:lnTo>
                  <a:pt x="0" y="0"/>
                </a:lnTo>
                <a:lnTo>
                  <a:pt x="0" y="3142488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4144" y="1016634"/>
            <a:ext cx="6926580" cy="3556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96010">
              <a:spcBef>
                <a:spcPts val="105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This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problem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can be solved using </a:t>
            </a:r>
            <a:r>
              <a:rPr sz="1400" dirty="0">
                <a:solidFill>
                  <a:srgbClr val="095A82"/>
                </a:solidFill>
                <a:cs typeface="Calibri"/>
              </a:rPr>
              <a:t>Non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Parametric </a:t>
            </a:r>
            <a:r>
              <a:rPr sz="1400" spc="-20" dirty="0">
                <a:solidFill>
                  <a:srgbClr val="095A82"/>
                </a:solidFill>
                <a:cs typeface="Calibri"/>
              </a:rPr>
              <a:t>Testing </a:t>
            </a:r>
            <a:r>
              <a:rPr sz="1400" dirty="0">
                <a:solidFill>
                  <a:srgbClr val="095A82"/>
                </a:solidFill>
                <a:cs typeface="Calibri"/>
              </a:rPr>
              <a:t>–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Chi-Square</a:t>
            </a:r>
            <a:r>
              <a:rPr sz="1400" spc="6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method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20"/>
              </a:spcBef>
            </a:pP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/>
            <a:r>
              <a:rPr sz="1100" b="1" spc="-5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numpy </a:t>
            </a:r>
            <a:r>
              <a:rPr sz="1100" b="1" spc="-5" dirty="0">
                <a:solidFill>
                  <a:srgbClr val="000080"/>
                </a:solidFill>
                <a:latin typeface="Courier New"/>
                <a:cs typeface="Courier New"/>
              </a:rPr>
              <a:t>as</a:t>
            </a:r>
            <a:r>
              <a:rPr sz="1100" b="1" spc="2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np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/>
            <a:r>
              <a:rPr sz="1100" b="1" spc="-5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pandas </a:t>
            </a:r>
            <a:r>
              <a:rPr sz="1100" b="1" spc="-5" dirty="0">
                <a:solidFill>
                  <a:srgbClr val="000080"/>
                </a:solidFill>
                <a:latin typeface="Courier New"/>
                <a:cs typeface="Courier New"/>
              </a:rPr>
              <a:t>as</a:t>
            </a:r>
            <a:r>
              <a:rPr sz="1100" b="1" spc="1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100" spc="5" dirty="0">
                <a:solidFill>
                  <a:prstClr val="black"/>
                </a:solidFill>
                <a:latin typeface="Courier New"/>
                <a:cs typeface="Courier New"/>
              </a:rPr>
              <a:t>pd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/>
            <a:r>
              <a:rPr sz="1100" b="1" spc="-5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scipy.stats </a:t>
            </a:r>
            <a:r>
              <a:rPr sz="1100" b="1" spc="-5" dirty="0">
                <a:solidFill>
                  <a:srgbClr val="000080"/>
                </a:solidFill>
                <a:latin typeface="Courier New"/>
                <a:cs typeface="Courier New"/>
              </a:rPr>
              <a:t>as</a:t>
            </a:r>
            <a:r>
              <a:rPr sz="1100" b="1" spc="1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stats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  <a:p>
            <a:endParaRPr sz="11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/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national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= pd.DataFrame([</a:t>
            </a:r>
            <a:r>
              <a:rPr sz="1100" b="1" dirty="0">
                <a:solidFill>
                  <a:srgbClr val="008080"/>
                </a:solidFill>
                <a:latin typeface="Courier New"/>
                <a:cs typeface="Courier New"/>
              </a:rPr>
              <a:t>"white"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] * </a:t>
            </a:r>
            <a:r>
              <a:rPr sz="1100" spc="-5" dirty="0">
                <a:solidFill>
                  <a:srgbClr val="0000FF"/>
                </a:solidFill>
                <a:latin typeface="Courier New"/>
                <a:cs typeface="Courier New"/>
              </a:rPr>
              <a:t>100000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+ [</a:t>
            </a:r>
            <a:r>
              <a:rPr sz="1100" b="1" dirty="0">
                <a:solidFill>
                  <a:srgbClr val="008080"/>
                </a:solidFill>
                <a:latin typeface="Courier New"/>
                <a:cs typeface="Courier New"/>
              </a:rPr>
              <a:t>"hispanic"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] * </a:t>
            </a:r>
            <a:r>
              <a:rPr sz="1100" dirty="0">
                <a:solidFill>
                  <a:srgbClr val="0000FF"/>
                </a:solidFill>
                <a:latin typeface="Courier New"/>
                <a:cs typeface="Courier New"/>
              </a:rPr>
              <a:t>60000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+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\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030730"/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[</a:t>
            </a:r>
            <a:r>
              <a:rPr sz="1100" b="1" dirty="0">
                <a:solidFill>
                  <a:srgbClr val="008080"/>
                </a:solidFill>
                <a:latin typeface="Courier New"/>
                <a:cs typeface="Courier New"/>
              </a:rPr>
              <a:t>"black"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] * </a:t>
            </a:r>
            <a:r>
              <a:rPr sz="1100" spc="-5" dirty="0">
                <a:solidFill>
                  <a:srgbClr val="0000FF"/>
                </a:solidFill>
                <a:latin typeface="Courier New"/>
                <a:cs typeface="Courier New"/>
              </a:rPr>
              <a:t>50000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+ [</a:t>
            </a:r>
            <a:r>
              <a:rPr sz="1100" b="1" dirty="0">
                <a:solidFill>
                  <a:srgbClr val="008080"/>
                </a:solidFill>
                <a:latin typeface="Courier New"/>
                <a:cs typeface="Courier New"/>
              </a:rPr>
              <a:t>"asian"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] * </a:t>
            </a:r>
            <a:r>
              <a:rPr sz="1100" spc="-5" dirty="0">
                <a:solidFill>
                  <a:srgbClr val="0000FF"/>
                </a:solidFill>
                <a:latin typeface="Courier New"/>
                <a:cs typeface="Courier New"/>
              </a:rPr>
              <a:t>15000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+ [</a:t>
            </a:r>
            <a:r>
              <a:rPr sz="1100" b="1" dirty="0">
                <a:solidFill>
                  <a:srgbClr val="008080"/>
                </a:solidFill>
                <a:latin typeface="Courier New"/>
                <a:cs typeface="Courier New"/>
              </a:rPr>
              <a:t>"other"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] *</a:t>
            </a:r>
            <a:r>
              <a:rPr sz="1100" spc="20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0000FF"/>
                </a:solidFill>
                <a:latin typeface="Courier New"/>
                <a:cs typeface="Courier New"/>
              </a:rPr>
              <a:t>35000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55"/>
              </a:spcBef>
            </a:pP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/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minnesota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=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pd.DataFrame([</a:t>
            </a:r>
            <a:r>
              <a:rPr sz="1100" b="1" spc="-5" dirty="0">
                <a:solidFill>
                  <a:srgbClr val="008080"/>
                </a:solidFill>
                <a:latin typeface="Courier New"/>
                <a:cs typeface="Courier New"/>
              </a:rPr>
              <a:t>"white"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]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* </a:t>
            </a:r>
            <a:r>
              <a:rPr sz="1100" spc="-5" dirty="0">
                <a:solidFill>
                  <a:srgbClr val="0000FF"/>
                </a:solidFill>
                <a:latin typeface="Courier New"/>
                <a:cs typeface="Courier New"/>
              </a:rPr>
              <a:t>600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+ [</a:t>
            </a:r>
            <a:r>
              <a:rPr sz="1100" b="1" dirty="0">
                <a:solidFill>
                  <a:srgbClr val="008080"/>
                </a:solidFill>
                <a:latin typeface="Courier New"/>
                <a:cs typeface="Courier New"/>
              </a:rPr>
              <a:t>"hispanic"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] * </a:t>
            </a:r>
            <a:r>
              <a:rPr sz="1100" spc="-5" dirty="0">
                <a:solidFill>
                  <a:srgbClr val="0000FF"/>
                </a:solidFill>
                <a:latin typeface="Courier New"/>
                <a:cs typeface="Courier New"/>
              </a:rPr>
              <a:t>300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+</a:t>
            </a:r>
            <a:r>
              <a:rPr sz="1100" spc="50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\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115820"/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[</a:t>
            </a:r>
            <a:r>
              <a:rPr sz="1100" b="1" spc="-5" dirty="0">
                <a:solidFill>
                  <a:srgbClr val="008080"/>
                </a:solidFill>
                <a:latin typeface="Courier New"/>
                <a:cs typeface="Courier New"/>
              </a:rPr>
              <a:t>"black"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]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* </a:t>
            </a:r>
            <a:r>
              <a:rPr sz="1100" spc="-5" dirty="0">
                <a:solidFill>
                  <a:srgbClr val="0000FF"/>
                </a:solidFill>
                <a:latin typeface="Courier New"/>
                <a:cs typeface="Courier New"/>
              </a:rPr>
              <a:t>250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+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[</a:t>
            </a:r>
            <a:r>
              <a:rPr sz="1100" b="1" spc="-5" dirty="0">
                <a:solidFill>
                  <a:srgbClr val="008080"/>
                </a:solidFill>
                <a:latin typeface="Courier New"/>
                <a:cs typeface="Courier New"/>
              </a:rPr>
              <a:t>"asian"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]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* </a:t>
            </a:r>
            <a:r>
              <a:rPr sz="1100" spc="-5" dirty="0">
                <a:solidFill>
                  <a:srgbClr val="0000FF"/>
                </a:solidFill>
                <a:latin typeface="Courier New"/>
                <a:cs typeface="Courier New"/>
              </a:rPr>
              <a:t>75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+ [</a:t>
            </a:r>
            <a:r>
              <a:rPr sz="1100" b="1" dirty="0">
                <a:solidFill>
                  <a:srgbClr val="008080"/>
                </a:solidFill>
                <a:latin typeface="Courier New"/>
                <a:cs typeface="Courier New"/>
              </a:rPr>
              <a:t>"other"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] *</a:t>
            </a:r>
            <a:r>
              <a:rPr sz="1100" spc="7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0000FF"/>
                </a:solidFill>
                <a:latin typeface="Courier New"/>
                <a:cs typeface="Courier New"/>
              </a:rPr>
              <a:t>150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  <a:p>
            <a:endParaRPr sz="11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1352550"/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national_table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=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pd.crosstab(</a:t>
            </a:r>
            <a:r>
              <a:rPr sz="1100" spc="-5" dirty="0">
                <a:solidFill>
                  <a:srgbClr val="660099"/>
                </a:solidFill>
                <a:latin typeface="Courier New"/>
                <a:cs typeface="Courier New"/>
              </a:rPr>
              <a:t>index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=national[</a:t>
            </a:r>
            <a:r>
              <a:rPr sz="1100" spc="-5" dirty="0">
                <a:solidFill>
                  <a:srgbClr val="0000FF"/>
                </a:solidFill>
                <a:latin typeface="Courier New"/>
                <a:cs typeface="Courier New"/>
              </a:rPr>
              <a:t>0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], </a:t>
            </a:r>
            <a:r>
              <a:rPr sz="1100" spc="-5" dirty="0">
                <a:solidFill>
                  <a:srgbClr val="660099"/>
                </a:solidFill>
                <a:latin typeface="Courier New"/>
                <a:cs typeface="Courier New"/>
              </a:rPr>
              <a:t>columns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100" b="1" spc="-5" dirty="0">
                <a:solidFill>
                  <a:srgbClr val="008080"/>
                </a:solidFill>
                <a:latin typeface="Courier New"/>
                <a:cs typeface="Courier New"/>
              </a:rPr>
              <a:t>"count"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)  minnesota_table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=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pd.crosstab(</a:t>
            </a:r>
            <a:r>
              <a:rPr sz="1100" spc="-5" dirty="0">
                <a:solidFill>
                  <a:srgbClr val="660099"/>
                </a:solidFill>
                <a:latin typeface="Courier New"/>
                <a:cs typeface="Courier New"/>
              </a:rPr>
              <a:t>index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=minnesota[</a:t>
            </a:r>
            <a:r>
              <a:rPr sz="1100" spc="-5" dirty="0">
                <a:solidFill>
                  <a:srgbClr val="0000FF"/>
                </a:solidFill>
                <a:latin typeface="Courier New"/>
                <a:cs typeface="Courier New"/>
              </a:rPr>
              <a:t>0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],</a:t>
            </a:r>
            <a:r>
              <a:rPr sz="1100" spc="17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660099"/>
                </a:solidFill>
                <a:latin typeface="Courier New"/>
                <a:cs typeface="Courier New"/>
              </a:rPr>
              <a:t>columns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100" b="1" spc="-5" dirty="0">
                <a:solidFill>
                  <a:srgbClr val="008080"/>
                </a:solidFill>
                <a:latin typeface="Courier New"/>
                <a:cs typeface="Courier New"/>
              </a:rPr>
              <a:t>"count"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50"/>
              </a:spcBef>
            </a:pP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5054600">
              <a:lnSpc>
                <a:spcPct val="100499"/>
              </a:lnSpc>
            </a:pPr>
            <a:r>
              <a:rPr sz="11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100" b="1" spc="-5" dirty="0">
                <a:solidFill>
                  <a:srgbClr val="008080"/>
                </a:solidFill>
                <a:latin typeface="Courier New"/>
                <a:cs typeface="Courier New"/>
              </a:rPr>
              <a:t>"National"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)  </a:t>
            </a:r>
            <a:r>
              <a:rPr sz="11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(national_table)  </a:t>
            </a:r>
            <a:r>
              <a:rPr sz="11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100" b="1" spc="-5" dirty="0">
                <a:solidFill>
                  <a:srgbClr val="008080"/>
                </a:solidFill>
                <a:latin typeface="Courier New"/>
                <a:cs typeface="Courier New"/>
              </a:rPr>
              <a:t>" </a:t>
            </a:r>
            <a:r>
              <a:rPr sz="1100" b="1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)  </a:t>
            </a:r>
            <a:r>
              <a:rPr sz="11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100" b="1" spc="-5" dirty="0">
                <a:solidFill>
                  <a:srgbClr val="008080"/>
                </a:solidFill>
                <a:latin typeface="Courier New"/>
                <a:cs typeface="Courier New"/>
              </a:rPr>
              <a:t>"Minnesota"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)  </a:t>
            </a:r>
            <a:r>
              <a:rPr sz="11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(minnesota_table)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638558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844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Use Case -</a:t>
            </a:r>
            <a:r>
              <a:rPr sz="2800" spc="-2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Solution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7156704" y="1200911"/>
            <a:ext cx="1606296" cy="3035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91756" y="1235963"/>
            <a:ext cx="1485900" cy="2915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87183" y="1231391"/>
            <a:ext cx="1495425" cy="2924810"/>
          </a:xfrm>
          <a:custGeom>
            <a:avLst/>
            <a:gdLst/>
            <a:ahLst/>
            <a:cxnLst/>
            <a:rect l="l" t="t" r="r" b="b"/>
            <a:pathLst>
              <a:path w="1495425" h="2924810">
                <a:moveTo>
                  <a:pt x="0" y="2924556"/>
                </a:moveTo>
                <a:lnTo>
                  <a:pt x="1495044" y="2924556"/>
                </a:lnTo>
                <a:lnTo>
                  <a:pt x="1495044" y="0"/>
                </a:lnTo>
                <a:lnTo>
                  <a:pt x="0" y="0"/>
                </a:lnTo>
                <a:lnTo>
                  <a:pt x="0" y="2924556"/>
                </a:lnTo>
                <a:close/>
              </a:path>
            </a:pathLst>
          </a:custGeom>
          <a:ln w="9143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22007" y="2590850"/>
            <a:ext cx="422186" cy="256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47916" y="2656332"/>
            <a:ext cx="243077" cy="7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84264" y="4329684"/>
            <a:ext cx="821423" cy="417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79692" y="4326635"/>
            <a:ext cx="830567" cy="4755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10171" y="4355591"/>
            <a:ext cx="719455" cy="315595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40640" rIns="0" bIns="0" rtlCol="0">
            <a:spAutoFit/>
          </a:bodyPr>
          <a:lstStyle/>
          <a:p>
            <a:pPr marL="102870">
              <a:spcBef>
                <a:spcPts val="320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Output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5759" y="1091183"/>
            <a:ext cx="6664452" cy="32552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5572" y="1333500"/>
            <a:ext cx="6502908" cy="2810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7763" y="1123188"/>
            <a:ext cx="6550659" cy="3141345"/>
          </a:xfrm>
          <a:custGeom>
            <a:avLst/>
            <a:gdLst/>
            <a:ahLst/>
            <a:cxnLst/>
            <a:rect l="l" t="t" r="r" b="b"/>
            <a:pathLst>
              <a:path w="6550659" h="3141345">
                <a:moveTo>
                  <a:pt x="0" y="3140964"/>
                </a:moveTo>
                <a:lnTo>
                  <a:pt x="6550152" y="3140964"/>
                </a:lnTo>
                <a:lnTo>
                  <a:pt x="6550152" y="0"/>
                </a:lnTo>
                <a:lnTo>
                  <a:pt x="0" y="0"/>
                </a:lnTo>
                <a:lnTo>
                  <a:pt x="0" y="314096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7763" y="1123188"/>
            <a:ext cx="6550659" cy="3141345"/>
          </a:xfrm>
          <a:custGeom>
            <a:avLst/>
            <a:gdLst/>
            <a:ahLst/>
            <a:cxnLst/>
            <a:rect l="l" t="t" r="r" b="b"/>
            <a:pathLst>
              <a:path w="6550659" h="3141345">
                <a:moveTo>
                  <a:pt x="0" y="3140964"/>
                </a:moveTo>
                <a:lnTo>
                  <a:pt x="6550152" y="3140964"/>
                </a:lnTo>
                <a:lnTo>
                  <a:pt x="6550152" y="0"/>
                </a:lnTo>
                <a:lnTo>
                  <a:pt x="0" y="0"/>
                </a:lnTo>
                <a:lnTo>
                  <a:pt x="0" y="3140964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6199" y="1370837"/>
            <a:ext cx="6275070" cy="2620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numpy </a:t>
            </a: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as</a:t>
            </a:r>
            <a:r>
              <a:rPr sz="1000" b="1" spc="1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np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/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pandas </a:t>
            </a: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as</a:t>
            </a:r>
            <a:r>
              <a:rPr sz="1000" b="1" spc="1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pd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/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scipy.stats </a:t>
            </a: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as</a:t>
            </a:r>
            <a:r>
              <a:rPr sz="1000" b="1" spc="1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stats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50"/>
              </a:spcBef>
            </a:pP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/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national = pd.DataFrame([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"white"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] * </a:t>
            </a: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100000 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+ [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"hispanic"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] * </a:t>
            </a: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60000 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+</a:t>
            </a:r>
            <a:r>
              <a:rPr sz="1000" spc="60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\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841500"/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[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"black"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] * </a:t>
            </a: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50000 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+ [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"asian"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] * </a:t>
            </a: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15000 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+ [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"other"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] *</a:t>
            </a:r>
            <a:r>
              <a:rPr sz="1000" spc="5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35000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50"/>
              </a:spcBef>
            </a:pP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/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minnesota = pd.DataFrame([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"white"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] * </a:t>
            </a: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600 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+ [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"hispanic"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] * </a:t>
            </a: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300 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+</a:t>
            </a:r>
            <a:r>
              <a:rPr sz="1000" spc="8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\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917700">
              <a:spcBef>
                <a:spcPts val="5"/>
              </a:spcBef>
            </a:pP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[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"black"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] * </a:t>
            </a: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250 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+ [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"asian"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] * </a:t>
            </a: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75 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+ [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"other"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] *</a:t>
            </a:r>
            <a:r>
              <a:rPr sz="1000" spc="50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150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50"/>
              </a:spcBef>
            </a:pP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1224280"/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national_table = pd.crosstab(</a:t>
            </a:r>
            <a:r>
              <a:rPr sz="1000" spc="-5" dirty="0">
                <a:solidFill>
                  <a:srgbClr val="660099"/>
                </a:solidFill>
                <a:latin typeface="Courier New"/>
                <a:cs typeface="Courier New"/>
              </a:rPr>
              <a:t>index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=national[</a:t>
            </a: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0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], </a:t>
            </a:r>
            <a:r>
              <a:rPr sz="1000" spc="-5" dirty="0">
                <a:solidFill>
                  <a:srgbClr val="660099"/>
                </a:solidFill>
                <a:latin typeface="Courier New"/>
                <a:cs typeface="Courier New"/>
              </a:rPr>
              <a:t>columns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"count"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)  minnesota_table = pd.crosstab(</a:t>
            </a:r>
            <a:r>
              <a:rPr sz="1000" spc="-5" dirty="0">
                <a:solidFill>
                  <a:srgbClr val="660099"/>
                </a:solidFill>
                <a:latin typeface="Courier New"/>
                <a:cs typeface="Courier New"/>
              </a:rPr>
              <a:t>index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=minnesota[</a:t>
            </a: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0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], </a:t>
            </a:r>
            <a:r>
              <a:rPr sz="1000" spc="-5" dirty="0">
                <a:solidFill>
                  <a:srgbClr val="660099"/>
                </a:solidFill>
                <a:latin typeface="Courier New"/>
                <a:cs typeface="Courier New"/>
              </a:rPr>
              <a:t>columns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"count"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)  </a:t>
            </a:r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"National"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 marR="4653915"/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(national_table)  </a:t>
            </a:r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 "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)  </a:t>
            </a:r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"Minnesota"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25"/>
              </a:spcBef>
            </a:pPr>
            <a:r>
              <a:rPr sz="10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(minnesota_table)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08611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844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Use Case -</a:t>
            </a:r>
            <a:r>
              <a:rPr sz="2800" spc="-2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Solution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1228344" y="1171956"/>
            <a:ext cx="6737604" cy="1888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42060" y="1267967"/>
            <a:ext cx="6245351" cy="17388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60347" y="1203960"/>
            <a:ext cx="6623684" cy="1774189"/>
          </a:xfrm>
          <a:custGeom>
            <a:avLst/>
            <a:gdLst/>
            <a:ahLst/>
            <a:cxnLst/>
            <a:rect l="l" t="t" r="r" b="b"/>
            <a:pathLst>
              <a:path w="6623684" h="1774189">
                <a:moveTo>
                  <a:pt x="0" y="1773936"/>
                </a:moveTo>
                <a:lnTo>
                  <a:pt x="6623304" y="1773936"/>
                </a:lnTo>
                <a:lnTo>
                  <a:pt x="6623304" y="0"/>
                </a:lnTo>
                <a:lnTo>
                  <a:pt x="0" y="0"/>
                </a:lnTo>
                <a:lnTo>
                  <a:pt x="0" y="1773936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60347" y="1203960"/>
            <a:ext cx="6623684" cy="1774189"/>
          </a:xfrm>
          <a:custGeom>
            <a:avLst/>
            <a:gdLst/>
            <a:ahLst/>
            <a:cxnLst/>
            <a:rect l="l" t="t" r="r" b="b"/>
            <a:pathLst>
              <a:path w="6623684" h="1774189">
                <a:moveTo>
                  <a:pt x="0" y="1773936"/>
                </a:moveTo>
                <a:lnTo>
                  <a:pt x="6623304" y="1773936"/>
                </a:lnTo>
                <a:lnTo>
                  <a:pt x="6623304" y="0"/>
                </a:lnTo>
                <a:lnTo>
                  <a:pt x="0" y="0"/>
                </a:lnTo>
                <a:lnTo>
                  <a:pt x="0" y="1773936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9722" y="1307083"/>
            <a:ext cx="22129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observed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100" spc="-60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minnesota_table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39722" y="1642363"/>
            <a:ext cx="38957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national_ratios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100" spc="8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national_table/</a:t>
            </a:r>
            <a:r>
              <a:rPr sz="1100" spc="-5" dirty="0">
                <a:solidFill>
                  <a:srgbClr val="000080"/>
                </a:solidFill>
                <a:latin typeface="Courier New"/>
                <a:cs typeface="Courier New"/>
              </a:rPr>
              <a:t>len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(national)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78958" y="1642363"/>
            <a:ext cx="1961514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i="1" dirty="0">
                <a:solidFill>
                  <a:srgbClr val="808080"/>
                </a:solidFill>
                <a:latin typeface="Courier New"/>
                <a:cs typeface="Courier New"/>
              </a:rPr>
              <a:t># Get </a:t>
            </a:r>
            <a:r>
              <a:rPr sz="1100" i="1" spc="-5" dirty="0">
                <a:solidFill>
                  <a:srgbClr val="808080"/>
                </a:solidFill>
                <a:latin typeface="Courier New"/>
                <a:cs typeface="Courier New"/>
              </a:rPr>
              <a:t>population</a:t>
            </a:r>
            <a:r>
              <a:rPr sz="1100" i="1" spc="-45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100" i="1" dirty="0">
                <a:solidFill>
                  <a:srgbClr val="808080"/>
                </a:solidFill>
                <a:latin typeface="Courier New"/>
                <a:cs typeface="Courier New"/>
              </a:rPr>
              <a:t>ratios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39722" y="1977898"/>
            <a:ext cx="5663565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882390" algn="l"/>
              </a:tabLst>
            </a:pP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expected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= national_ratios</a:t>
            </a:r>
            <a:r>
              <a:rPr sz="1100" spc="60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*</a:t>
            </a:r>
            <a:r>
              <a:rPr sz="1100" spc="1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000080"/>
                </a:solidFill>
                <a:latin typeface="Courier New"/>
                <a:cs typeface="Courier New"/>
              </a:rPr>
              <a:t>len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(minnesota)	</a:t>
            </a:r>
            <a:r>
              <a:rPr sz="1100" i="1" dirty="0">
                <a:solidFill>
                  <a:srgbClr val="808080"/>
                </a:solidFill>
                <a:latin typeface="Courier New"/>
                <a:cs typeface="Courier New"/>
              </a:rPr>
              <a:t># </a:t>
            </a:r>
            <a:r>
              <a:rPr sz="1100" i="1" spc="-5" dirty="0">
                <a:solidFill>
                  <a:srgbClr val="808080"/>
                </a:solidFill>
                <a:latin typeface="Courier New"/>
                <a:cs typeface="Courier New"/>
              </a:rPr>
              <a:t>Get expected</a:t>
            </a:r>
            <a:r>
              <a:rPr sz="1100" i="1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100" i="1" spc="-5" dirty="0">
                <a:solidFill>
                  <a:srgbClr val="808080"/>
                </a:solidFill>
                <a:latin typeface="Courier New"/>
                <a:cs typeface="Courier New"/>
              </a:rPr>
              <a:t>counts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 marR="594360">
              <a:lnSpc>
                <a:spcPts val="2660"/>
              </a:lnSpc>
              <a:spcBef>
                <a:spcPts val="295"/>
              </a:spcBef>
            </a:pP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chi_squared_stat </a:t>
            </a:r>
            <a:r>
              <a:rPr sz="1100" dirty="0">
                <a:solidFill>
                  <a:prstClr val="black"/>
                </a:solidFill>
                <a:latin typeface="Courier New"/>
                <a:cs typeface="Courier New"/>
              </a:rPr>
              <a:t>= 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(((observed-expected)**</a:t>
            </a:r>
            <a:r>
              <a:rPr sz="1100" spc="-5" dirty="0">
                <a:solidFill>
                  <a:srgbClr val="0000FF"/>
                </a:solidFill>
                <a:latin typeface="Courier New"/>
                <a:cs typeface="Courier New"/>
              </a:rPr>
              <a:t>2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)/expected).sum()  </a:t>
            </a:r>
            <a:r>
              <a:rPr sz="1100" spc="-5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100" spc="-5" dirty="0">
                <a:solidFill>
                  <a:prstClr val="black"/>
                </a:solidFill>
                <a:latin typeface="Courier New"/>
                <a:cs typeface="Courier New"/>
              </a:rPr>
              <a:t>(chi_squared_stat)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86271" y="3281184"/>
            <a:ext cx="821423" cy="417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81700" y="3278085"/>
            <a:ext cx="830567" cy="475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2179" y="3307079"/>
            <a:ext cx="719455" cy="315595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40005" rIns="0" bIns="0" rtlCol="0">
            <a:spAutoFit/>
          </a:bodyPr>
          <a:lstStyle/>
          <a:p>
            <a:pPr marL="103505">
              <a:spcBef>
                <a:spcPts val="315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Output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32859" y="3718559"/>
            <a:ext cx="1530096" cy="4922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67911" y="3753611"/>
            <a:ext cx="1409700" cy="3718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63340" y="3749040"/>
            <a:ext cx="1419225" cy="381000"/>
          </a:xfrm>
          <a:custGeom>
            <a:avLst/>
            <a:gdLst/>
            <a:ahLst/>
            <a:cxnLst/>
            <a:rect l="l" t="t" r="r" b="b"/>
            <a:pathLst>
              <a:path w="1419225" h="381000">
                <a:moveTo>
                  <a:pt x="0" y="381000"/>
                </a:moveTo>
                <a:lnTo>
                  <a:pt x="1418843" y="381000"/>
                </a:lnTo>
                <a:lnTo>
                  <a:pt x="1418843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68367" y="2951988"/>
            <a:ext cx="256108" cy="955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33900" y="2977895"/>
            <a:ext cx="76200" cy="777240"/>
          </a:xfrm>
          <a:custGeom>
            <a:avLst/>
            <a:gdLst/>
            <a:ahLst/>
            <a:cxnLst/>
            <a:rect l="l" t="t" r="r" b="b"/>
            <a:pathLst>
              <a:path w="76200" h="777239">
                <a:moveTo>
                  <a:pt x="31750" y="700659"/>
                </a:moveTo>
                <a:lnTo>
                  <a:pt x="0" y="700659"/>
                </a:lnTo>
                <a:lnTo>
                  <a:pt x="38100" y="776859"/>
                </a:lnTo>
                <a:lnTo>
                  <a:pt x="69850" y="713359"/>
                </a:lnTo>
                <a:lnTo>
                  <a:pt x="31750" y="713359"/>
                </a:lnTo>
                <a:lnTo>
                  <a:pt x="31750" y="700659"/>
                </a:lnTo>
                <a:close/>
              </a:path>
              <a:path w="76200" h="777239">
                <a:moveTo>
                  <a:pt x="44450" y="0"/>
                </a:moveTo>
                <a:lnTo>
                  <a:pt x="31750" y="0"/>
                </a:lnTo>
                <a:lnTo>
                  <a:pt x="31750" y="713359"/>
                </a:lnTo>
                <a:lnTo>
                  <a:pt x="44450" y="713359"/>
                </a:lnTo>
                <a:lnTo>
                  <a:pt x="44450" y="0"/>
                </a:lnTo>
                <a:close/>
              </a:path>
              <a:path w="76200" h="777239">
                <a:moveTo>
                  <a:pt x="76200" y="700659"/>
                </a:moveTo>
                <a:lnTo>
                  <a:pt x="44450" y="700659"/>
                </a:lnTo>
                <a:lnTo>
                  <a:pt x="44450" y="713359"/>
                </a:lnTo>
                <a:lnTo>
                  <a:pt x="69850" y="713359"/>
                </a:lnTo>
                <a:lnTo>
                  <a:pt x="76200" y="700659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775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616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Statistical</a:t>
            </a:r>
            <a:r>
              <a:rPr sz="2800" spc="-1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1840992" y="1178026"/>
            <a:ext cx="5512308" cy="678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69948" y="1197851"/>
            <a:ext cx="5451348" cy="688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66900" y="1203960"/>
            <a:ext cx="5410200" cy="576580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62865" rIns="0" bIns="0" rtlCol="0">
            <a:spAutoFit/>
          </a:bodyPr>
          <a:lstStyle/>
          <a:p>
            <a:pPr algn="ctr">
              <a:spcBef>
                <a:spcPts val="495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Statistical </a:t>
            </a:r>
            <a:r>
              <a:rPr sz="1400" spc="-30" dirty="0">
                <a:solidFill>
                  <a:srgbClr val="095A82"/>
                </a:solidFill>
                <a:cs typeface="Calibri"/>
              </a:rPr>
              <a:t>Tests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are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intended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to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decide whether </a:t>
            </a:r>
            <a:r>
              <a:rPr sz="1400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hypothesis</a:t>
            </a:r>
            <a:r>
              <a:rPr sz="1400" spc="13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about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algn="ctr"/>
            <a:r>
              <a:rPr sz="1400" spc="-5" dirty="0">
                <a:solidFill>
                  <a:srgbClr val="095A82"/>
                </a:solidFill>
                <a:cs typeface="Calibri"/>
              </a:rPr>
              <a:t>distribution </a:t>
            </a:r>
            <a:r>
              <a:rPr sz="1400" dirty="0">
                <a:solidFill>
                  <a:srgbClr val="095A82"/>
                </a:solidFill>
                <a:cs typeface="Calibri"/>
              </a:rPr>
              <a:t>of one or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more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populations should be accepted </a:t>
            </a:r>
            <a:r>
              <a:rPr sz="1400" dirty="0">
                <a:solidFill>
                  <a:srgbClr val="095A82"/>
                </a:solidFill>
                <a:cs typeface="Calibri"/>
              </a:rPr>
              <a:t>or</a:t>
            </a:r>
            <a:r>
              <a:rPr sz="1400" spc="2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rejected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84091" y="2330183"/>
            <a:ext cx="1626108" cy="533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92296" y="2385021"/>
            <a:ext cx="1408176" cy="475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10000" y="2356104"/>
            <a:ext cx="1524000" cy="431800"/>
          </a:xfrm>
          <a:custGeom>
            <a:avLst/>
            <a:gdLst/>
            <a:ahLst/>
            <a:cxnLst/>
            <a:rect l="l" t="t" r="r" b="b"/>
            <a:pathLst>
              <a:path w="1524000" h="431800">
                <a:moveTo>
                  <a:pt x="1452117" y="0"/>
                </a:moveTo>
                <a:lnTo>
                  <a:pt x="71882" y="0"/>
                </a:lnTo>
                <a:lnTo>
                  <a:pt x="43880" y="5641"/>
                </a:lnTo>
                <a:lnTo>
                  <a:pt x="21034" y="21034"/>
                </a:lnTo>
                <a:lnTo>
                  <a:pt x="5641" y="43880"/>
                </a:lnTo>
                <a:lnTo>
                  <a:pt x="0" y="71881"/>
                </a:lnTo>
                <a:lnTo>
                  <a:pt x="0" y="359409"/>
                </a:lnTo>
                <a:lnTo>
                  <a:pt x="5641" y="387411"/>
                </a:lnTo>
                <a:lnTo>
                  <a:pt x="21034" y="410257"/>
                </a:lnTo>
                <a:lnTo>
                  <a:pt x="43880" y="425650"/>
                </a:lnTo>
                <a:lnTo>
                  <a:pt x="71882" y="431291"/>
                </a:lnTo>
                <a:lnTo>
                  <a:pt x="1452117" y="431291"/>
                </a:lnTo>
                <a:lnTo>
                  <a:pt x="1480119" y="425650"/>
                </a:lnTo>
                <a:lnTo>
                  <a:pt x="1502965" y="410257"/>
                </a:lnTo>
                <a:lnTo>
                  <a:pt x="1518358" y="387411"/>
                </a:lnTo>
                <a:lnTo>
                  <a:pt x="1524000" y="359409"/>
                </a:lnTo>
                <a:lnTo>
                  <a:pt x="1524000" y="71881"/>
                </a:lnTo>
                <a:lnTo>
                  <a:pt x="1518358" y="43880"/>
                </a:lnTo>
                <a:lnTo>
                  <a:pt x="1502965" y="21034"/>
                </a:lnTo>
                <a:lnTo>
                  <a:pt x="1480119" y="5641"/>
                </a:lnTo>
                <a:lnTo>
                  <a:pt x="1452117" y="0"/>
                </a:lnTo>
                <a:close/>
              </a:path>
            </a:pathLst>
          </a:custGeom>
          <a:solidFill>
            <a:srgbClr val="07436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12819" y="2440940"/>
            <a:ext cx="1117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Statistical</a:t>
            </a:r>
            <a:r>
              <a:rPr sz="1400" spc="-5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30" dirty="0">
                <a:solidFill>
                  <a:srgbClr val="FFFFFF"/>
                </a:solidFill>
                <a:cs typeface="Calibri"/>
              </a:rPr>
              <a:t>Tests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41264" y="3532632"/>
            <a:ext cx="1627632" cy="5776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34228" y="3503676"/>
            <a:ext cx="1481327" cy="6888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67171" y="3558540"/>
            <a:ext cx="1525905" cy="475615"/>
          </a:xfrm>
          <a:custGeom>
            <a:avLst/>
            <a:gdLst/>
            <a:ahLst/>
            <a:cxnLst/>
            <a:rect l="l" t="t" r="r" b="b"/>
            <a:pathLst>
              <a:path w="1525904" h="475614">
                <a:moveTo>
                  <a:pt x="1446276" y="0"/>
                </a:moveTo>
                <a:lnTo>
                  <a:pt x="79248" y="0"/>
                </a:lnTo>
                <a:lnTo>
                  <a:pt x="48381" y="6221"/>
                </a:lnTo>
                <a:lnTo>
                  <a:pt x="23193" y="23193"/>
                </a:lnTo>
                <a:lnTo>
                  <a:pt x="6221" y="48381"/>
                </a:lnTo>
                <a:lnTo>
                  <a:pt x="0" y="79248"/>
                </a:lnTo>
                <a:lnTo>
                  <a:pt x="0" y="396240"/>
                </a:lnTo>
                <a:lnTo>
                  <a:pt x="6221" y="427085"/>
                </a:lnTo>
                <a:lnTo>
                  <a:pt x="23193" y="452275"/>
                </a:lnTo>
                <a:lnTo>
                  <a:pt x="48381" y="469259"/>
                </a:lnTo>
                <a:lnTo>
                  <a:pt x="79248" y="475488"/>
                </a:lnTo>
                <a:lnTo>
                  <a:pt x="1446276" y="475488"/>
                </a:lnTo>
                <a:lnTo>
                  <a:pt x="1477142" y="469259"/>
                </a:lnTo>
                <a:lnTo>
                  <a:pt x="1502330" y="452275"/>
                </a:lnTo>
                <a:lnTo>
                  <a:pt x="1519302" y="427085"/>
                </a:lnTo>
                <a:lnTo>
                  <a:pt x="1525524" y="396240"/>
                </a:lnTo>
                <a:lnTo>
                  <a:pt x="1525524" y="79248"/>
                </a:lnTo>
                <a:lnTo>
                  <a:pt x="1519302" y="48381"/>
                </a:lnTo>
                <a:lnTo>
                  <a:pt x="1502330" y="23193"/>
                </a:lnTo>
                <a:lnTo>
                  <a:pt x="1477142" y="6221"/>
                </a:lnTo>
                <a:lnTo>
                  <a:pt x="1446276" y="0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55385" y="3558997"/>
            <a:ext cx="11525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cs typeface="Calibri"/>
              </a:rPr>
              <a:t>Non</a:t>
            </a:r>
            <a:r>
              <a:rPr sz="1400" spc="-6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Parametric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algn="ctr"/>
            <a:r>
              <a:rPr sz="1400" spc="-30" dirty="0">
                <a:solidFill>
                  <a:srgbClr val="FFFFFF"/>
                </a:solidFill>
                <a:cs typeface="Calibri"/>
              </a:rPr>
              <a:t>Tests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25395" y="3532632"/>
            <a:ext cx="1627632" cy="5776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9048" y="3503676"/>
            <a:ext cx="1379220" cy="6888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51304" y="3558540"/>
            <a:ext cx="1525905" cy="475615"/>
          </a:xfrm>
          <a:custGeom>
            <a:avLst/>
            <a:gdLst/>
            <a:ahLst/>
            <a:cxnLst/>
            <a:rect l="l" t="t" r="r" b="b"/>
            <a:pathLst>
              <a:path w="1525904" h="475614">
                <a:moveTo>
                  <a:pt x="1446275" y="0"/>
                </a:moveTo>
                <a:lnTo>
                  <a:pt x="79247" y="0"/>
                </a:lnTo>
                <a:lnTo>
                  <a:pt x="48381" y="6221"/>
                </a:lnTo>
                <a:lnTo>
                  <a:pt x="23193" y="23193"/>
                </a:lnTo>
                <a:lnTo>
                  <a:pt x="6221" y="48381"/>
                </a:lnTo>
                <a:lnTo>
                  <a:pt x="0" y="79248"/>
                </a:lnTo>
                <a:lnTo>
                  <a:pt x="0" y="396240"/>
                </a:lnTo>
                <a:lnTo>
                  <a:pt x="6221" y="427085"/>
                </a:lnTo>
                <a:lnTo>
                  <a:pt x="23193" y="452275"/>
                </a:lnTo>
                <a:lnTo>
                  <a:pt x="48381" y="469259"/>
                </a:lnTo>
                <a:lnTo>
                  <a:pt x="79247" y="475488"/>
                </a:lnTo>
                <a:lnTo>
                  <a:pt x="1446275" y="475488"/>
                </a:lnTo>
                <a:lnTo>
                  <a:pt x="1477142" y="469259"/>
                </a:lnTo>
                <a:lnTo>
                  <a:pt x="1502330" y="452275"/>
                </a:lnTo>
                <a:lnTo>
                  <a:pt x="1519302" y="427085"/>
                </a:lnTo>
                <a:lnTo>
                  <a:pt x="1525523" y="396240"/>
                </a:lnTo>
                <a:lnTo>
                  <a:pt x="1525523" y="79248"/>
                </a:lnTo>
                <a:lnTo>
                  <a:pt x="1519302" y="48381"/>
                </a:lnTo>
                <a:lnTo>
                  <a:pt x="1502330" y="23193"/>
                </a:lnTo>
                <a:lnTo>
                  <a:pt x="1477142" y="6221"/>
                </a:lnTo>
                <a:lnTo>
                  <a:pt x="1446275" y="0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09570" y="3558997"/>
            <a:ext cx="8115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cs typeface="Calibri"/>
              </a:rPr>
              <a:t>Parametric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algn="ctr"/>
            <a:r>
              <a:rPr sz="1400" spc="-30" dirty="0">
                <a:solidFill>
                  <a:srgbClr val="FFFFFF"/>
                </a:solidFill>
                <a:cs typeface="Calibri"/>
              </a:rPr>
              <a:t>Tests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08091" y="2540495"/>
            <a:ext cx="1173480" cy="11719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34000" y="2566161"/>
            <a:ext cx="1033780" cy="993775"/>
          </a:xfrm>
          <a:custGeom>
            <a:avLst/>
            <a:gdLst/>
            <a:ahLst/>
            <a:cxnLst/>
            <a:rect l="l" t="t" r="r" b="b"/>
            <a:pathLst>
              <a:path w="1033779" h="993775">
                <a:moveTo>
                  <a:pt x="989202" y="917194"/>
                </a:moveTo>
                <a:lnTo>
                  <a:pt x="957452" y="917194"/>
                </a:lnTo>
                <a:lnTo>
                  <a:pt x="995552" y="993394"/>
                </a:lnTo>
                <a:lnTo>
                  <a:pt x="1027302" y="929894"/>
                </a:lnTo>
                <a:lnTo>
                  <a:pt x="989202" y="929894"/>
                </a:lnTo>
                <a:lnTo>
                  <a:pt x="989202" y="917194"/>
                </a:lnTo>
                <a:close/>
              </a:path>
              <a:path w="1033779" h="993775">
                <a:moveTo>
                  <a:pt x="989202" y="6350"/>
                </a:moveTo>
                <a:lnTo>
                  <a:pt x="989202" y="929894"/>
                </a:lnTo>
                <a:lnTo>
                  <a:pt x="1001902" y="929894"/>
                </a:lnTo>
                <a:lnTo>
                  <a:pt x="1001902" y="12700"/>
                </a:lnTo>
                <a:lnTo>
                  <a:pt x="995552" y="12700"/>
                </a:lnTo>
                <a:lnTo>
                  <a:pt x="989202" y="6350"/>
                </a:lnTo>
                <a:close/>
              </a:path>
              <a:path w="1033779" h="993775">
                <a:moveTo>
                  <a:pt x="1033652" y="917194"/>
                </a:moveTo>
                <a:lnTo>
                  <a:pt x="1001902" y="917194"/>
                </a:lnTo>
                <a:lnTo>
                  <a:pt x="1001902" y="929894"/>
                </a:lnTo>
                <a:lnTo>
                  <a:pt x="1027302" y="929894"/>
                </a:lnTo>
                <a:lnTo>
                  <a:pt x="1033652" y="917194"/>
                </a:lnTo>
                <a:close/>
              </a:path>
              <a:path w="1033779" h="993775">
                <a:moveTo>
                  <a:pt x="999109" y="0"/>
                </a:moveTo>
                <a:lnTo>
                  <a:pt x="0" y="0"/>
                </a:lnTo>
                <a:lnTo>
                  <a:pt x="0" y="12700"/>
                </a:lnTo>
                <a:lnTo>
                  <a:pt x="989202" y="12700"/>
                </a:lnTo>
                <a:lnTo>
                  <a:pt x="989202" y="6350"/>
                </a:lnTo>
                <a:lnTo>
                  <a:pt x="1001902" y="6350"/>
                </a:lnTo>
                <a:lnTo>
                  <a:pt x="1001902" y="2793"/>
                </a:lnTo>
                <a:lnTo>
                  <a:pt x="999109" y="0"/>
                </a:lnTo>
                <a:close/>
              </a:path>
              <a:path w="1033779" h="993775">
                <a:moveTo>
                  <a:pt x="1001902" y="6350"/>
                </a:moveTo>
                <a:lnTo>
                  <a:pt x="989202" y="6350"/>
                </a:lnTo>
                <a:lnTo>
                  <a:pt x="995552" y="12700"/>
                </a:lnTo>
                <a:lnTo>
                  <a:pt x="1001902" y="12700"/>
                </a:lnTo>
                <a:lnTo>
                  <a:pt x="1001902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711195" y="2538971"/>
            <a:ext cx="1175004" cy="11719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776727" y="2564638"/>
            <a:ext cx="1033780" cy="993775"/>
          </a:xfrm>
          <a:custGeom>
            <a:avLst/>
            <a:gdLst/>
            <a:ahLst/>
            <a:cxnLst/>
            <a:rect l="l" t="t" r="r" b="b"/>
            <a:pathLst>
              <a:path w="1033779" h="993775">
                <a:moveTo>
                  <a:pt x="31750" y="917194"/>
                </a:moveTo>
                <a:lnTo>
                  <a:pt x="0" y="917194"/>
                </a:lnTo>
                <a:lnTo>
                  <a:pt x="38100" y="993394"/>
                </a:lnTo>
                <a:lnTo>
                  <a:pt x="69850" y="929894"/>
                </a:lnTo>
                <a:lnTo>
                  <a:pt x="31750" y="929894"/>
                </a:lnTo>
                <a:lnTo>
                  <a:pt x="31750" y="917194"/>
                </a:lnTo>
                <a:close/>
              </a:path>
              <a:path w="1033779" h="993775">
                <a:moveTo>
                  <a:pt x="1033652" y="0"/>
                </a:moveTo>
                <a:lnTo>
                  <a:pt x="34544" y="0"/>
                </a:lnTo>
                <a:lnTo>
                  <a:pt x="31750" y="2793"/>
                </a:lnTo>
                <a:lnTo>
                  <a:pt x="31750" y="929894"/>
                </a:lnTo>
                <a:lnTo>
                  <a:pt x="44450" y="929894"/>
                </a:lnTo>
                <a:lnTo>
                  <a:pt x="44450" y="12700"/>
                </a:lnTo>
                <a:lnTo>
                  <a:pt x="38100" y="12700"/>
                </a:lnTo>
                <a:lnTo>
                  <a:pt x="44450" y="6350"/>
                </a:lnTo>
                <a:lnTo>
                  <a:pt x="1033652" y="6350"/>
                </a:lnTo>
                <a:lnTo>
                  <a:pt x="1033652" y="0"/>
                </a:lnTo>
                <a:close/>
              </a:path>
              <a:path w="1033779" h="993775">
                <a:moveTo>
                  <a:pt x="76200" y="917194"/>
                </a:moveTo>
                <a:lnTo>
                  <a:pt x="44450" y="917194"/>
                </a:lnTo>
                <a:lnTo>
                  <a:pt x="44450" y="929894"/>
                </a:lnTo>
                <a:lnTo>
                  <a:pt x="69850" y="929894"/>
                </a:lnTo>
                <a:lnTo>
                  <a:pt x="76200" y="917194"/>
                </a:lnTo>
                <a:close/>
              </a:path>
              <a:path w="1033779" h="993775">
                <a:moveTo>
                  <a:pt x="44450" y="6350"/>
                </a:moveTo>
                <a:lnTo>
                  <a:pt x="38100" y="12700"/>
                </a:lnTo>
                <a:lnTo>
                  <a:pt x="44450" y="12700"/>
                </a:lnTo>
                <a:lnTo>
                  <a:pt x="44450" y="6350"/>
                </a:lnTo>
                <a:close/>
              </a:path>
              <a:path w="1033779" h="993775">
                <a:moveTo>
                  <a:pt x="1033652" y="6350"/>
                </a:moveTo>
                <a:lnTo>
                  <a:pt x="44450" y="6350"/>
                </a:lnTo>
                <a:lnTo>
                  <a:pt x="44450" y="12700"/>
                </a:lnTo>
                <a:lnTo>
                  <a:pt x="1033652" y="12700"/>
                </a:lnTo>
                <a:lnTo>
                  <a:pt x="1033652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39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844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Use Case -</a:t>
            </a:r>
            <a:r>
              <a:rPr sz="2800" spc="-2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Solution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5410200" y="3979164"/>
            <a:ext cx="821423" cy="419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05628" y="3977640"/>
            <a:ext cx="830567" cy="475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36108" y="4005071"/>
            <a:ext cx="719455" cy="317500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41275" rIns="0" bIns="0" rtlCol="0">
            <a:spAutoFit/>
          </a:bodyPr>
          <a:lstStyle/>
          <a:p>
            <a:pPr marL="102870">
              <a:spcBef>
                <a:spcPts val="325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Output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70020" y="3970020"/>
            <a:ext cx="1254264" cy="864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5071" y="4005071"/>
            <a:ext cx="1133855" cy="743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00500" y="4000500"/>
            <a:ext cx="1143000" cy="753110"/>
          </a:xfrm>
          <a:custGeom>
            <a:avLst/>
            <a:gdLst/>
            <a:ahLst/>
            <a:cxnLst/>
            <a:rect l="l" t="t" r="r" b="b"/>
            <a:pathLst>
              <a:path w="1143000" h="753110">
                <a:moveTo>
                  <a:pt x="0" y="752856"/>
                </a:moveTo>
                <a:lnTo>
                  <a:pt x="1143000" y="752856"/>
                </a:lnTo>
                <a:lnTo>
                  <a:pt x="1143000" y="0"/>
                </a:lnTo>
                <a:lnTo>
                  <a:pt x="0" y="0"/>
                </a:lnTo>
                <a:lnTo>
                  <a:pt x="0" y="752856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68367" y="3739896"/>
            <a:ext cx="256108" cy="3947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33900" y="3765803"/>
            <a:ext cx="76200" cy="2166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2103" y="900683"/>
            <a:ext cx="7530083" cy="29702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36675" y="1100327"/>
            <a:ext cx="7376159" cy="26167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64108" y="932688"/>
            <a:ext cx="7416165" cy="2856230"/>
          </a:xfrm>
          <a:custGeom>
            <a:avLst/>
            <a:gdLst/>
            <a:ahLst/>
            <a:cxnLst/>
            <a:rect l="l" t="t" r="r" b="b"/>
            <a:pathLst>
              <a:path w="7416165" h="2856229">
                <a:moveTo>
                  <a:pt x="0" y="2855976"/>
                </a:moveTo>
                <a:lnTo>
                  <a:pt x="7415783" y="2855976"/>
                </a:lnTo>
                <a:lnTo>
                  <a:pt x="7415783" y="0"/>
                </a:lnTo>
                <a:lnTo>
                  <a:pt x="0" y="0"/>
                </a:lnTo>
                <a:lnTo>
                  <a:pt x="0" y="2855976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64108" y="932688"/>
            <a:ext cx="7416165" cy="2856230"/>
          </a:xfrm>
          <a:custGeom>
            <a:avLst/>
            <a:gdLst/>
            <a:ahLst/>
            <a:cxnLst/>
            <a:rect l="l" t="t" r="r" b="b"/>
            <a:pathLst>
              <a:path w="7416165" h="2856229">
                <a:moveTo>
                  <a:pt x="0" y="2855976"/>
                </a:moveTo>
                <a:lnTo>
                  <a:pt x="7415783" y="2855976"/>
                </a:lnTo>
                <a:lnTo>
                  <a:pt x="7415783" y="0"/>
                </a:lnTo>
                <a:lnTo>
                  <a:pt x="0" y="0"/>
                </a:lnTo>
                <a:lnTo>
                  <a:pt x="0" y="2855976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2543" y="1141603"/>
            <a:ext cx="711327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crit = stats.chi2.ppf(</a:t>
            </a:r>
            <a:r>
              <a:rPr sz="1200" dirty="0">
                <a:solidFill>
                  <a:srgbClr val="660099"/>
                </a:solidFill>
                <a:latin typeface="Courier New"/>
                <a:cs typeface="Courier New"/>
              </a:rPr>
              <a:t>q 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= 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0.95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, </a:t>
            </a: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# Find the critical value </a:t>
            </a:r>
            <a:r>
              <a:rPr sz="1200" i="1" spc="-5" dirty="0">
                <a:solidFill>
                  <a:srgbClr val="808080"/>
                </a:solidFill>
                <a:latin typeface="Courier New"/>
                <a:cs typeface="Courier New"/>
              </a:rPr>
              <a:t>for </a:t>
            </a:r>
            <a:r>
              <a:rPr sz="1200" i="1" spc="5" dirty="0">
                <a:solidFill>
                  <a:srgbClr val="808080"/>
                </a:solidFill>
                <a:latin typeface="Courier New"/>
                <a:cs typeface="Courier New"/>
              </a:rPr>
              <a:t>95%</a:t>
            </a:r>
            <a:r>
              <a:rPr sz="1200" i="1" spc="75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confidence*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038350">
              <a:tabLst>
                <a:tab pos="2960370" algn="l"/>
              </a:tabLst>
            </a:pPr>
            <a:r>
              <a:rPr sz="1200" spc="-5" dirty="0">
                <a:solidFill>
                  <a:srgbClr val="660099"/>
                </a:solidFill>
                <a:latin typeface="Courier New"/>
                <a:cs typeface="Courier New"/>
              </a:rPr>
              <a:t>df</a:t>
            </a:r>
            <a:r>
              <a:rPr sz="1200" spc="10" dirty="0">
                <a:solidFill>
                  <a:srgbClr val="66009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200" spc="1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4</a:t>
            </a:r>
            <a:r>
              <a:rPr sz="1200" spc="-5" dirty="0">
                <a:solidFill>
                  <a:prstClr val="black"/>
                </a:solidFill>
                <a:latin typeface="Courier New"/>
                <a:cs typeface="Courier New"/>
              </a:rPr>
              <a:t>)	</a:t>
            </a: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# </a:t>
            </a:r>
            <a:r>
              <a:rPr sz="1200" i="1" spc="5" dirty="0">
                <a:solidFill>
                  <a:srgbClr val="808080"/>
                </a:solidFill>
                <a:latin typeface="Courier New"/>
                <a:cs typeface="Courier New"/>
              </a:rPr>
              <a:t>Df </a:t>
            </a: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= number </a:t>
            </a:r>
            <a:r>
              <a:rPr sz="1200" i="1" spc="5" dirty="0">
                <a:solidFill>
                  <a:srgbClr val="808080"/>
                </a:solidFill>
                <a:latin typeface="Courier New"/>
                <a:cs typeface="Courier New"/>
              </a:rPr>
              <a:t>of </a:t>
            </a: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variable categories -</a:t>
            </a:r>
            <a:r>
              <a:rPr sz="1200" i="1" spc="5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1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endParaRPr sz="12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4975225">
              <a:spcBef>
                <a:spcPts val="5"/>
              </a:spcBef>
            </a:pPr>
            <a:r>
              <a:rPr sz="1200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"Critical </a:t>
            </a:r>
            <a:r>
              <a:rPr sz="1200" b="1" spc="-5" dirty="0">
                <a:solidFill>
                  <a:srgbClr val="008080"/>
                </a:solidFill>
                <a:latin typeface="Courier New"/>
                <a:cs typeface="Courier New"/>
              </a:rPr>
              <a:t>value"</a:t>
            </a:r>
            <a:r>
              <a:rPr sz="1200" spc="-5" dirty="0">
                <a:solidFill>
                  <a:prstClr val="black"/>
                </a:solidFill>
                <a:latin typeface="Courier New"/>
                <a:cs typeface="Courier New"/>
              </a:rPr>
              <a:t>)  </a:t>
            </a:r>
            <a:r>
              <a:rPr sz="1200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(crit)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47486" y="2239136"/>
            <a:ext cx="16840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# Find the</a:t>
            </a:r>
            <a:r>
              <a:rPr sz="1200" i="1" spc="-40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p-value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2543" y="2239136"/>
            <a:ext cx="44462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p_value = 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1 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200" spc="10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stats.chi2.cdf(</a:t>
            </a:r>
            <a:r>
              <a:rPr sz="1200" dirty="0">
                <a:solidFill>
                  <a:srgbClr val="660099"/>
                </a:solidFill>
                <a:latin typeface="Courier New"/>
                <a:cs typeface="Courier New"/>
              </a:rPr>
              <a:t>x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=chi_squared_stat,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682875"/>
            <a:r>
              <a:rPr sz="1200" dirty="0">
                <a:solidFill>
                  <a:srgbClr val="660099"/>
                </a:solidFill>
                <a:latin typeface="Courier New"/>
                <a:cs typeface="Courier New"/>
              </a:rPr>
              <a:t>df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4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/>
            <a:r>
              <a:rPr sz="1200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"P</a:t>
            </a:r>
            <a:r>
              <a:rPr sz="1200" b="1" spc="5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value"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/>
            <a:r>
              <a:rPr sz="1200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(p_value)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2543" y="3153917"/>
            <a:ext cx="2971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stats.chisquare(</a:t>
            </a:r>
            <a:r>
              <a:rPr sz="1200" dirty="0">
                <a:solidFill>
                  <a:srgbClr val="660099"/>
                </a:solidFill>
                <a:latin typeface="Courier New"/>
                <a:cs typeface="Courier New"/>
              </a:rPr>
              <a:t>f_obs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200" spc="-40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observed,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486535"/>
            <a:r>
              <a:rPr sz="1200" spc="-5" dirty="0">
                <a:solidFill>
                  <a:srgbClr val="660099"/>
                </a:solidFill>
                <a:latin typeface="Courier New"/>
                <a:cs typeface="Courier New"/>
              </a:rPr>
              <a:t>f_exp</a:t>
            </a:r>
            <a:r>
              <a:rPr sz="1200" spc="-5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200" spc="-4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expected)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66361" y="3153917"/>
            <a:ext cx="2416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# Array </a:t>
            </a:r>
            <a:r>
              <a:rPr sz="1200" i="1" spc="-5" dirty="0">
                <a:solidFill>
                  <a:srgbClr val="808080"/>
                </a:solidFill>
                <a:latin typeface="Courier New"/>
                <a:cs typeface="Courier New"/>
              </a:rPr>
              <a:t>of </a:t>
            </a: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observed counts  # Array </a:t>
            </a:r>
            <a:r>
              <a:rPr sz="1200" i="1" spc="-5" dirty="0">
                <a:solidFill>
                  <a:srgbClr val="808080"/>
                </a:solidFill>
                <a:latin typeface="Courier New"/>
                <a:cs typeface="Courier New"/>
              </a:rPr>
              <a:t>of </a:t>
            </a: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expected</a:t>
            </a:r>
            <a:r>
              <a:rPr sz="1200" i="1" spc="-45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counts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273693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2844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Use Case -</a:t>
            </a:r>
            <a:r>
              <a:rPr sz="2800" spc="-2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Solution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946403" y="4419600"/>
            <a:ext cx="7301483" cy="345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2708" y="4381500"/>
            <a:ext cx="7007352" cy="475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2311" y="4445508"/>
            <a:ext cx="7199630" cy="243840"/>
          </a:xfrm>
          <a:custGeom>
            <a:avLst/>
            <a:gdLst/>
            <a:ahLst/>
            <a:cxnLst/>
            <a:rect l="l" t="t" r="r" b="b"/>
            <a:pathLst>
              <a:path w="7199630" h="243839">
                <a:moveTo>
                  <a:pt x="0" y="243839"/>
                </a:moveTo>
                <a:lnTo>
                  <a:pt x="7199376" y="243839"/>
                </a:lnTo>
                <a:lnTo>
                  <a:pt x="7199376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2311" y="4437075"/>
            <a:ext cx="71996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>
              <a:spcBef>
                <a:spcPts val="100"/>
              </a:spcBef>
            </a:pPr>
            <a:r>
              <a:rPr sz="1400" dirty="0">
                <a:solidFill>
                  <a:srgbClr val="095A82"/>
                </a:solidFill>
                <a:cs typeface="Calibri"/>
              </a:rPr>
              <a:t>As the P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value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&lt; 0.05,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we reject </a:t>
            </a:r>
            <a:r>
              <a:rPr sz="1400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null hypothesis that </a:t>
            </a:r>
            <a:r>
              <a:rPr sz="1400" dirty="0">
                <a:solidFill>
                  <a:srgbClr val="095A82"/>
                </a:solidFill>
                <a:cs typeface="Calibri"/>
              </a:rPr>
              <a:t>the two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distributions are </a:t>
            </a:r>
            <a:r>
              <a:rPr sz="1400" dirty="0">
                <a:solidFill>
                  <a:srgbClr val="095A82"/>
                </a:solidFill>
                <a:cs typeface="Calibri"/>
              </a:rPr>
              <a:t>the</a:t>
            </a:r>
            <a:r>
              <a:rPr sz="1400" spc="17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dirty="0">
                <a:solidFill>
                  <a:srgbClr val="095A82"/>
                </a:solidFill>
                <a:cs typeface="Calibri"/>
              </a:rPr>
              <a:t>same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2103" y="917447"/>
            <a:ext cx="7530083" cy="2474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6675" y="1143000"/>
            <a:ext cx="7376159" cy="20680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4108" y="949452"/>
            <a:ext cx="7416165" cy="2360930"/>
          </a:xfrm>
          <a:custGeom>
            <a:avLst/>
            <a:gdLst/>
            <a:ahLst/>
            <a:cxnLst/>
            <a:rect l="l" t="t" r="r" b="b"/>
            <a:pathLst>
              <a:path w="7416165" h="2360929">
                <a:moveTo>
                  <a:pt x="0" y="2360676"/>
                </a:moveTo>
                <a:lnTo>
                  <a:pt x="7415783" y="2360676"/>
                </a:lnTo>
                <a:lnTo>
                  <a:pt x="7415783" y="0"/>
                </a:lnTo>
                <a:lnTo>
                  <a:pt x="0" y="0"/>
                </a:lnTo>
                <a:lnTo>
                  <a:pt x="0" y="2360676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4108" y="949452"/>
            <a:ext cx="7416165" cy="2360930"/>
          </a:xfrm>
          <a:custGeom>
            <a:avLst/>
            <a:gdLst/>
            <a:ahLst/>
            <a:cxnLst/>
            <a:rect l="l" t="t" r="r" b="b"/>
            <a:pathLst>
              <a:path w="7416165" h="2360929">
                <a:moveTo>
                  <a:pt x="0" y="2360676"/>
                </a:moveTo>
                <a:lnTo>
                  <a:pt x="7415783" y="2360676"/>
                </a:lnTo>
                <a:lnTo>
                  <a:pt x="7415783" y="0"/>
                </a:lnTo>
                <a:lnTo>
                  <a:pt x="0" y="0"/>
                </a:lnTo>
                <a:lnTo>
                  <a:pt x="0" y="2360676"/>
                </a:lnTo>
                <a:close/>
              </a:path>
            </a:pathLst>
          </a:custGeom>
          <a:ln w="12191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2543" y="1184275"/>
            <a:ext cx="7113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crit = stats.chi2.ppf(</a:t>
            </a:r>
            <a:r>
              <a:rPr sz="1200" dirty="0">
                <a:solidFill>
                  <a:srgbClr val="660099"/>
                </a:solidFill>
                <a:latin typeface="Courier New"/>
                <a:cs typeface="Courier New"/>
              </a:rPr>
              <a:t>q 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= 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0.95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, </a:t>
            </a: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# Find the critical value </a:t>
            </a:r>
            <a:r>
              <a:rPr sz="1200" i="1" spc="-5" dirty="0">
                <a:solidFill>
                  <a:srgbClr val="808080"/>
                </a:solidFill>
                <a:latin typeface="Courier New"/>
                <a:cs typeface="Courier New"/>
              </a:rPr>
              <a:t>for </a:t>
            </a:r>
            <a:r>
              <a:rPr sz="1200" i="1" spc="5" dirty="0">
                <a:solidFill>
                  <a:srgbClr val="808080"/>
                </a:solidFill>
                <a:latin typeface="Courier New"/>
                <a:cs typeface="Courier New"/>
              </a:rPr>
              <a:t>95%</a:t>
            </a:r>
            <a:r>
              <a:rPr sz="1200" i="1" spc="75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confidence*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90517" y="1367154"/>
            <a:ext cx="3708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# </a:t>
            </a:r>
            <a:r>
              <a:rPr sz="1200" i="1" spc="5" dirty="0">
                <a:solidFill>
                  <a:srgbClr val="808080"/>
                </a:solidFill>
                <a:latin typeface="Courier New"/>
                <a:cs typeface="Courier New"/>
              </a:rPr>
              <a:t>Df </a:t>
            </a: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= number </a:t>
            </a:r>
            <a:r>
              <a:rPr sz="1200" i="1" spc="5" dirty="0">
                <a:solidFill>
                  <a:srgbClr val="808080"/>
                </a:solidFill>
                <a:latin typeface="Courier New"/>
                <a:cs typeface="Courier New"/>
              </a:rPr>
              <a:t>of </a:t>
            </a: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variable categories -</a:t>
            </a:r>
            <a:r>
              <a:rPr sz="1200" i="1" spc="-20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1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2543" y="1367154"/>
            <a:ext cx="2694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25650">
              <a:spcBef>
                <a:spcPts val="100"/>
              </a:spcBef>
            </a:pPr>
            <a:r>
              <a:rPr sz="1200" spc="-5" dirty="0">
                <a:solidFill>
                  <a:srgbClr val="660099"/>
                </a:solidFill>
                <a:latin typeface="Courier New"/>
                <a:cs typeface="Courier New"/>
              </a:rPr>
              <a:t>df 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200" spc="-6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4</a:t>
            </a:r>
            <a:r>
              <a:rPr sz="1200" spc="-5" dirty="0">
                <a:solidFill>
                  <a:prstClr val="black"/>
                </a:solidFill>
                <a:latin typeface="Courier New"/>
                <a:cs typeface="Courier New"/>
              </a:rPr>
              <a:t>)  </a:t>
            </a:r>
            <a:r>
              <a:rPr sz="1200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"Critical value"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)  </a:t>
            </a:r>
            <a:r>
              <a:rPr sz="1200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(crit)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47486" y="1915795"/>
            <a:ext cx="16840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# Find the</a:t>
            </a:r>
            <a:r>
              <a:rPr sz="1200" i="1" spc="-40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p-value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2543" y="1915795"/>
            <a:ext cx="44462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p_value = 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1 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200" spc="10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stats.chi2.cdf(</a:t>
            </a:r>
            <a:r>
              <a:rPr sz="1200" dirty="0">
                <a:solidFill>
                  <a:srgbClr val="660099"/>
                </a:solidFill>
                <a:latin typeface="Courier New"/>
                <a:cs typeface="Courier New"/>
              </a:rPr>
              <a:t>x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=chi_squared_stat,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90165"/>
            <a:r>
              <a:rPr sz="1200" spc="5" dirty="0">
                <a:solidFill>
                  <a:srgbClr val="660099"/>
                </a:solidFill>
                <a:latin typeface="Courier New"/>
                <a:cs typeface="Courier New"/>
              </a:rPr>
              <a:t>df</a:t>
            </a:r>
            <a:r>
              <a:rPr sz="1200" spc="5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200" spc="5" dirty="0">
                <a:solidFill>
                  <a:srgbClr val="0000FF"/>
                </a:solidFill>
                <a:latin typeface="Courier New"/>
                <a:cs typeface="Courier New"/>
              </a:rPr>
              <a:t>4</a:t>
            </a:r>
            <a:r>
              <a:rPr sz="1200" spc="5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 marR="2952750"/>
            <a:r>
              <a:rPr sz="1200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"P</a:t>
            </a:r>
            <a:r>
              <a:rPr sz="1200" b="1" spc="-65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008080"/>
                </a:solidFill>
                <a:latin typeface="Courier New"/>
                <a:cs typeface="Courier New"/>
              </a:rPr>
              <a:t>value"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)  </a:t>
            </a:r>
            <a:r>
              <a:rPr sz="1200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(p_value)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2543" y="2647569"/>
            <a:ext cx="2971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stats.chisquare(</a:t>
            </a:r>
            <a:r>
              <a:rPr sz="1200" dirty="0">
                <a:solidFill>
                  <a:srgbClr val="660099"/>
                </a:solidFill>
                <a:latin typeface="Courier New"/>
                <a:cs typeface="Courier New"/>
              </a:rPr>
              <a:t>f_obs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200" spc="-40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observed,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486535"/>
            <a:r>
              <a:rPr sz="1200" spc="-5" dirty="0">
                <a:solidFill>
                  <a:srgbClr val="660099"/>
                </a:solidFill>
                <a:latin typeface="Courier New"/>
                <a:cs typeface="Courier New"/>
              </a:rPr>
              <a:t>f_exp</a:t>
            </a:r>
            <a:r>
              <a:rPr sz="1200" spc="-5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200" spc="-4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prstClr val="black"/>
                </a:solidFill>
                <a:latin typeface="Courier New"/>
                <a:cs typeface="Courier New"/>
              </a:rPr>
              <a:t>expected)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66361" y="2647569"/>
            <a:ext cx="2416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# Array </a:t>
            </a:r>
            <a:r>
              <a:rPr sz="1200" i="1" spc="-5" dirty="0">
                <a:solidFill>
                  <a:srgbClr val="808080"/>
                </a:solidFill>
                <a:latin typeface="Courier New"/>
                <a:cs typeface="Courier New"/>
              </a:rPr>
              <a:t>of </a:t>
            </a: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observed counts  # Array </a:t>
            </a:r>
            <a:r>
              <a:rPr sz="1200" i="1" spc="-5" dirty="0">
                <a:solidFill>
                  <a:srgbClr val="808080"/>
                </a:solidFill>
                <a:latin typeface="Courier New"/>
                <a:cs typeface="Courier New"/>
              </a:rPr>
              <a:t>of </a:t>
            </a: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expected</a:t>
            </a:r>
            <a:r>
              <a:rPr sz="1200" i="1" spc="-45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808080"/>
                </a:solidFill>
                <a:latin typeface="Courier New"/>
                <a:cs typeface="Courier New"/>
              </a:rPr>
              <a:t>counts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70020" y="3617976"/>
            <a:ext cx="1254264" cy="8625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05071" y="3653028"/>
            <a:ext cx="1133855" cy="742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000500" y="3648455"/>
            <a:ext cx="1143000" cy="751840"/>
          </a:xfrm>
          <a:custGeom>
            <a:avLst/>
            <a:gdLst/>
            <a:ahLst/>
            <a:cxnLst/>
            <a:rect l="l" t="t" r="r" b="b"/>
            <a:pathLst>
              <a:path w="1143000" h="751839">
                <a:moveTo>
                  <a:pt x="0" y="751332"/>
                </a:moveTo>
                <a:lnTo>
                  <a:pt x="1143000" y="751332"/>
                </a:lnTo>
                <a:lnTo>
                  <a:pt x="1143000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468367" y="3284181"/>
            <a:ext cx="256108" cy="5212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533900" y="3310128"/>
            <a:ext cx="76200" cy="343535"/>
          </a:xfrm>
          <a:custGeom>
            <a:avLst/>
            <a:gdLst/>
            <a:ahLst/>
            <a:cxnLst/>
            <a:rect l="l" t="t" r="r" b="b"/>
            <a:pathLst>
              <a:path w="76200" h="343535">
                <a:moveTo>
                  <a:pt x="31750" y="267335"/>
                </a:moveTo>
                <a:lnTo>
                  <a:pt x="0" y="267335"/>
                </a:lnTo>
                <a:lnTo>
                  <a:pt x="38100" y="343535"/>
                </a:lnTo>
                <a:lnTo>
                  <a:pt x="69850" y="280035"/>
                </a:lnTo>
                <a:lnTo>
                  <a:pt x="31750" y="280035"/>
                </a:lnTo>
                <a:lnTo>
                  <a:pt x="31750" y="267335"/>
                </a:lnTo>
                <a:close/>
              </a:path>
              <a:path w="76200" h="343535">
                <a:moveTo>
                  <a:pt x="44450" y="0"/>
                </a:moveTo>
                <a:lnTo>
                  <a:pt x="31750" y="0"/>
                </a:lnTo>
                <a:lnTo>
                  <a:pt x="31750" y="280035"/>
                </a:lnTo>
                <a:lnTo>
                  <a:pt x="44450" y="280035"/>
                </a:lnTo>
                <a:lnTo>
                  <a:pt x="44450" y="0"/>
                </a:lnTo>
                <a:close/>
              </a:path>
              <a:path w="76200" h="343535">
                <a:moveTo>
                  <a:pt x="76200" y="267335"/>
                </a:moveTo>
                <a:lnTo>
                  <a:pt x="44450" y="267335"/>
                </a:lnTo>
                <a:lnTo>
                  <a:pt x="44450" y="280035"/>
                </a:lnTo>
                <a:lnTo>
                  <a:pt x="69850" y="280035"/>
                </a:lnTo>
                <a:lnTo>
                  <a:pt x="76200" y="267335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4107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79101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Advantages and </a:t>
            </a:r>
            <a:r>
              <a:rPr sz="2800" spc="-10" dirty="0">
                <a:solidFill>
                  <a:srgbClr val="095A82"/>
                </a:solidFill>
              </a:rPr>
              <a:t>Disadvantages </a:t>
            </a:r>
            <a:r>
              <a:rPr sz="2800" spc="-5" dirty="0">
                <a:solidFill>
                  <a:srgbClr val="095A82"/>
                </a:solidFill>
              </a:rPr>
              <a:t>- </a:t>
            </a:r>
            <a:r>
              <a:rPr sz="2800" spc="-10" dirty="0">
                <a:solidFill>
                  <a:srgbClr val="095A82"/>
                </a:solidFill>
              </a:rPr>
              <a:t>Non Parametric</a:t>
            </a:r>
            <a:r>
              <a:rPr sz="2800" spc="229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40436" y="2473439"/>
            <a:ext cx="3848100" cy="2046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9683" y="2688335"/>
            <a:ext cx="3631691" cy="16703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6344" y="2499360"/>
            <a:ext cx="3746500" cy="1945005"/>
          </a:xfrm>
          <a:custGeom>
            <a:avLst/>
            <a:gdLst/>
            <a:ahLst/>
            <a:cxnLst/>
            <a:rect l="l" t="t" r="r" b="b"/>
            <a:pathLst>
              <a:path w="3746500" h="1945004">
                <a:moveTo>
                  <a:pt x="3745992" y="0"/>
                </a:moveTo>
                <a:lnTo>
                  <a:pt x="324116" y="0"/>
                </a:lnTo>
                <a:lnTo>
                  <a:pt x="276220" y="3515"/>
                </a:lnTo>
                <a:lnTo>
                  <a:pt x="230506" y="13726"/>
                </a:lnTo>
                <a:lnTo>
                  <a:pt x="187476" y="30131"/>
                </a:lnTo>
                <a:lnTo>
                  <a:pt x="147630" y="52228"/>
                </a:lnTo>
                <a:lnTo>
                  <a:pt x="111471" y="79515"/>
                </a:lnTo>
                <a:lnTo>
                  <a:pt x="79499" y="111490"/>
                </a:lnTo>
                <a:lnTo>
                  <a:pt x="52216" y="147650"/>
                </a:lnTo>
                <a:lnTo>
                  <a:pt x="30123" y="187493"/>
                </a:lnTo>
                <a:lnTo>
                  <a:pt x="13722" y="230518"/>
                </a:lnTo>
                <a:lnTo>
                  <a:pt x="3514" y="276222"/>
                </a:lnTo>
                <a:lnTo>
                  <a:pt x="0" y="324103"/>
                </a:lnTo>
                <a:lnTo>
                  <a:pt x="0" y="1944624"/>
                </a:lnTo>
                <a:lnTo>
                  <a:pt x="3421888" y="1944624"/>
                </a:lnTo>
                <a:lnTo>
                  <a:pt x="3469769" y="1941109"/>
                </a:lnTo>
                <a:lnTo>
                  <a:pt x="3515473" y="1930901"/>
                </a:lnTo>
                <a:lnTo>
                  <a:pt x="3558498" y="1914500"/>
                </a:lnTo>
                <a:lnTo>
                  <a:pt x="3598341" y="1892407"/>
                </a:lnTo>
                <a:lnTo>
                  <a:pt x="3634501" y="1865124"/>
                </a:lnTo>
                <a:lnTo>
                  <a:pt x="3666476" y="1833152"/>
                </a:lnTo>
                <a:lnTo>
                  <a:pt x="3693763" y="1796993"/>
                </a:lnTo>
                <a:lnTo>
                  <a:pt x="3715860" y="1757147"/>
                </a:lnTo>
                <a:lnTo>
                  <a:pt x="3732265" y="1714117"/>
                </a:lnTo>
                <a:lnTo>
                  <a:pt x="3742476" y="1668403"/>
                </a:lnTo>
                <a:lnTo>
                  <a:pt x="3745992" y="1620507"/>
                </a:lnTo>
                <a:lnTo>
                  <a:pt x="3745992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0486" y="2743962"/>
            <a:ext cx="923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dirty="0">
                <a:solidFill>
                  <a:srgbClr val="095A82"/>
                </a:solidFill>
                <a:cs typeface="Calibri"/>
              </a:rPr>
              <a:t>Adva</a:t>
            </a:r>
            <a:r>
              <a:rPr sz="1400" i="1" spc="-15" dirty="0">
                <a:solidFill>
                  <a:srgbClr val="095A82"/>
                </a:solidFill>
                <a:cs typeface="Calibri"/>
              </a:rPr>
              <a:t>n</a:t>
            </a:r>
            <a:r>
              <a:rPr sz="1400" i="1" spc="-30" dirty="0">
                <a:solidFill>
                  <a:srgbClr val="095A82"/>
                </a:solidFill>
                <a:cs typeface="Calibri"/>
              </a:rPr>
              <a:t>t</a:t>
            </a:r>
            <a:r>
              <a:rPr sz="1400" i="1" spc="-5" dirty="0">
                <a:solidFill>
                  <a:srgbClr val="095A82"/>
                </a:solidFill>
                <a:cs typeface="Calibri"/>
              </a:rPr>
              <a:t>ages: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486" y="3256026"/>
            <a:ext cx="3300729" cy="922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095A82"/>
                </a:solidFill>
                <a:cs typeface="Calibri"/>
              </a:rPr>
              <a:t>Non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Parametric </a:t>
            </a:r>
            <a:r>
              <a:rPr sz="1400" spc="-30" dirty="0">
                <a:solidFill>
                  <a:srgbClr val="095A82"/>
                </a:solidFill>
                <a:cs typeface="Calibri"/>
              </a:rPr>
              <a:t>Tests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are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easy and simple 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to understand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99085" marR="295275" indent="-286385">
              <a:spcBef>
                <a:spcPts val="34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095A82"/>
                </a:solidFill>
                <a:cs typeface="Calibri"/>
              </a:rPr>
              <a:t>No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assumption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made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regarding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parent</a:t>
            </a:r>
            <a:r>
              <a:rPr sz="1400" spc="1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population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05755" y="2473439"/>
            <a:ext cx="3848100" cy="2046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85003" y="2688335"/>
            <a:ext cx="3621024" cy="1670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31664" y="2499360"/>
            <a:ext cx="3746500" cy="1945005"/>
          </a:xfrm>
          <a:custGeom>
            <a:avLst/>
            <a:gdLst/>
            <a:ahLst/>
            <a:cxnLst/>
            <a:rect l="l" t="t" r="r" b="b"/>
            <a:pathLst>
              <a:path w="3746500" h="1945004">
                <a:moveTo>
                  <a:pt x="3745991" y="0"/>
                </a:moveTo>
                <a:lnTo>
                  <a:pt x="324103" y="0"/>
                </a:lnTo>
                <a:lnTo>
                  <a:pt x="276222" y="3515"/>
                </a:lnTo>
                <a:lnTo>
                  <a:pt x="230518" y="13726"/>
                </a:lnTo>
                <a:lnTo>
                  <a:pt x="187493" y="30131"/>
                </a:lnTo>
                <a:lnTo>
                  <a:pt x="147650" y="52228"/>
                </a:lnTo>
                <a:lnTo>
                  <a:pt x="111490" y="79515"/>
                </a:lnTo>
                <a:lnTo>
                  <a:pt x="79515" y="111490"/>
                </a:lnTo>
                <a:lnTo>
                  <a:pt x="52228" y="147650"/>
                </a:lnTo>
                <a:lnTo>
                  <a:pt x="30131" y="187493"/>
                </a:lnTo>
                <a:lnTo>
                  <a:pt x="13726" y="230518"/>
                </a:lnTo>
                <a:lnTo>
                  <a:pt x="3515" y="276222"/>
                </a:lnTo>
                <a:lnTo>
                  <a:pt x="0" y="324103"/>
                </a:lnTo>
                <a:lnTo>
                  <a:pt x="0" y="1944624"/>
                </a:lnTo>
                <a:lnTo>
                  <a:pt x="3421888" y="1944624"/>
                </a:lnTo>
                <a:lnTo>
                  <a:pt x="3469769" y="1941109"/>
                </a:lnTo>
                <a:lnTo>
                  <a:pt x="3515473" y="1930901"/>
                </a:lnTo>
                <a:lnTo>
                  <a:pt x="3558498" y="1914500"/>
                </a:lnTo>
                <a:lnTo>
                  <a:pt x="3598341" y="1892407"/>
                </a:lnTo>
                <a:lnTo>
                  <a:pt x="3634501" y="1865124"/>
                </a:lnTo>
                <a:lnTo>
                  <a:pt x="3666476" y="1833152"/>
                </a:lnTo>
                <a:lnTo>
                  <a:pt x="3693763" y="1796993"/>
                </a:lnTo>
                <a:lnTo>
                  <a:pt x="3715860" y="1757147"/>
                </a:lnTo>
                <a:lnTo>
                  <a:pt x="3732265" y="1714117"/>
                </a:lnTo>
                <a:lnTo>
                  <a:pt x="3742476" y="1668403"/>
                </a:lnTo>
                <a:lnTo>
                  <a:pt x="3745991" y="1620507"/>
                </a:lnTo>
                <a:lnTo>
                  <a:pt x="3745991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06670" y="2743962"/>
            <a:ext cx="11315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10" dirty="0">
                <a:solidFill>
                  <a:srgbClr val="095A82"/>
                </a:solidFill>
                <a:cs typeface="Calibri"/>
              </a:rPr>
              <a:t>Disadvantages: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06670" y="3256026"/>
            <a:ext cx="3289300" cy="922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It can be applied only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for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nominal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data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or  ordinal</a:t>
            </a:r>
            <a:r>
              <a:rPr sz="140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data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99085" marR="62865" indent="-286385">
              <a:spcBef>
                <a:spcPts val="34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095A82"/>
                </a:solidFill>
                <a:cs typeface="Calibri"/>
              </a:rPr>
              <a:t>Non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Parametric </a:t>
            </a:r>
            <a:r>
              <a:rPr sz="1400" spc="-30" dirty="0">
                <a:solidFill>
                  <a:srgbClr val="095A82"/>
                </a:solidFill>
                <a:cs typeface="Calibri"/>
              </a:rPr>
              <a:t>Tests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are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not so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efficient  </a:t>
            </a:r>
            <a:r>
              <a:rPr sz="1400" dirty="0">
                <a:solidFill>
                  <a:srgbClr val="095A82"/>
                </a:solidFill>
                <a:cs typeface="Calibri"/>
              </a:rPr>
              <a:t>as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Parametric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0" dirty="0">
                <a:solidFill>
                  <a:srgbClr val="095A82"/>
                </a:solidFill>
                <a:cs typeface="Calibri"/>
              </a:rPr>
              <a:t>Tests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14257" y="953766"/>
            <a:ext cx="868243" cy="13017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53200" y="946403"/>
            <a:ext cx="502920" cy="13548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02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9942" y="2153488"/>
            <a:ext cx="74225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16735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2060"/>
                </a:solidFill>
              </a:rPr>
              <a:t>Difference </a:t>
            </a:r>
            <a:r>
              <a:rPr dirty="0">
                <a:solidFill>
                  <a:srgbClr val="002060"/>
                </a:solidFill>
              </a:rPr>
              <a:t>between  </a:t>
            </a:r>
            <a:r>
              <a:rPr spc="-5" dirty="0">
                <a:solidFill>
                  <a:srgbClr val="002060"/>
                </a:solidFill>
              </a:rPr>
              <a:t>Parametric Test </a:t>
            </a:r>
            <a:r>
              <a:rPr dirty="0">
                <a:solidFill>
                  <a:srgbClr val="002060"/>
                </a:solidFill>
              </a:rPr>
              <a:t>&amp; Non parametric</a:t>
            </a:r>
            <a:r>
              <a:rPr spc="-85" dirty="0">
                <a:solidFill>
                  <a:srgbClr val="002060"/>
                </a:solidFill>
              </a:rPr>
              <a:t> </a:t>
            </a:r>
            <a:r>
              <a:rPr spc="-5" dirty="0">
                <a:solidFill>
                  <a:srgbClr val="002060"/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740958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59347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95A82"/>
                </a:solidFill>
              </a:rPr>
              <a:t>Parametric </a:t>
            </a:r>
            <a:r>
              <a:rPr sz="2800" spc="-5" dirty="0">
                <a:solidFill>
                  <a:srgbClr val="095A82"/>
                </a:solidFill>
              </a:rPr>
              <a:t>Test vs. Non Parametric</a:t>
            </a:r>
            <a:r>
              <a:rPr sz="2800" spc="7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83108" y="1315211"/>
            <a:ext cx="8246364" cy="3011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08762" y="1341247"/>
          <a:ext cx="8114030" cy="2890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7015"/>
                <a:gridCol w="4057015"/>
              </a:tblGrid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Parametric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 marL="12852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Non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Parametric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Information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about population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is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completely</a:t>
                      </a:r>
                      <a:r>
                        <a:rPr sz="1400" spc="4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known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No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information about population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available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121285" marR="69596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Specific assumptions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are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made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regarding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the  population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No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assumptions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are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made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regarding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spc="3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population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Null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hypothesis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is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made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on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parameters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400" spc="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121285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population</a:t>
                      </a:r>
                      <a:r>
                        <a:rPr sz="1400" spc="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distribution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The null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hypothesis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is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free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from</a:t>
                      </a:r>
                      <a:r>
                        <a:rPr sz="1400" spc="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parameters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3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Test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statistics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is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based on the</a:t>
                      </a:r>
                      <a:r>
                        <a:rPr sz="1400" spc="5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distribution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3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Test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statistics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1400" spc="3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arbitrary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Parametric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tests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are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available only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variables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It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is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applicable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for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both variables and</a:t>
                      </a:r>
                      <a:r>
                        <a:rPr sz="1400" spc="4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attributes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370852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Parametric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tests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are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powerful,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if</a:t>
                      </a:r>
                      <a:r>
                        <a:rPr sz="1400" spc="-1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exists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It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is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not powerful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as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Parametric</a:t>
                      </a:r>
                      <a:r>
                        <a:rPr sz="1400" spc="-1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tests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0632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0352" y="4727448"/>
            <a:ext cx="1137920" cy="416243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9590" y="4726683"/>
            <a:ext cx="1138047" cy="4156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7487" y="857631"/>
            <a:ext cx="821055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8700" y="2225177"/>
            <a:ext cx="742950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3300" b="1" spc="-3" dirty="0" smtClean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4. A/B Testing</a:t>
            </a:r>
            <a:endParaRPr sz="3300" dirty="0">
              <a:solidFill>
                <a:prstClr val="black"/>
              </a:solidFill>
              <a:latin typeface="Trebuchet MS" panose="020B0603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349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A/B</a:t>
            </a:r>
            <a:r>
              <a:rPr spc="-90" dirty="0"/>
              <a:t> </a:t>
            </a:r>
            <a:r>
              <a:rPr spc="-50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7975320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1739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A/B</a:t>
            </a:r>
            <a:r>
              <a:rPr sz="2800" spc="-6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3552444" y="2417064"/>
            <a:ext cx="2470404" cy="2144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05784" y="3025139"/>
            <a:ext cx="1184275" cy="1449705"/>
          </a:xfrm>
          <a:custGeom>
            <a:avLst/>
            <a:gdLst/>
            <a:ahLst/>
            <a:cxnLst/>
            <a:rect l="l" t="t" r="r" b="b"/>
            <a:pathLst>
              <a:path w="1184275" h="1449704">
                <a:moveTo>
                  <a:pt x="301625" y="0"/>
                </a:moveTo>
                <a:lnTo>
                  <a:pt x="0" y="580644"/>
                </a:lnTo>
                <a:lnTo>
                  <a:pt x="1179449" y="1449324"/>
                </a:lnTo>
                <a:lnTo>
                  <a:pt x="1184148" y="580644"/>
                </a:lnTo>
                <a:lnTo>
                  <a:pt x="301625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89932" y="3025139"/>
            <a:ext cx="1184275" cy="1449705"/>
          </a:xfrm>
          <a:custGeom>
            <a:avLst/>
            <a:gdLst/>
            <a:ahLst/>
            <a:cxnLst/>
            <a:rect l="l" t="t" r="r" b="b"/>
            <a:pathLst>
              <a:path w="1184275" h="1449704">
                <a:moveTo>
                  <a:pt x="880998" y="0"/>
                </a:moveTo>
                <a:lnTo>
                  <a:pt x="4698" y="580644"/>
                </a:lnTo>
                <a:lnTo>
                  <a:pt x="0" y="1449324"/>
                </a:lnTo>
                <a:lnTo>
                  <a:pt x="1184147" y="580644"/>
                </a:lnTo>
                <a:lnTo>
                  <a:pt x="880998" y="0"/>
                </a:lnTo>
                <a:close/>
              </a:path>
            </a:pathLst>
          </a:custGeom>
          <a:solidFill>
            <a:srgbClr val="07436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07535" y="2432304"/>
            <a:ext cx="1766570" cy="1173480"/>
          </a:xfrm>
          <a:custGeom>
            <a:avLst/>
            <a:gdLst/>
            <a:ahLst/>
            <a:cxnLst/>
            <a:rect l="l" t="t" r="r" b="b"/>
            <a:pathLst>
              <a:path w="1766570" h="1173479">
                <a:moveTo>
                  <a:pt x="882396" y="0"/>
                </a:moveTo>
                <a:lnTo>
                  <a:pt x="0" y="585596"/>
                </a:lnTo>
                <a:lnTo>
                  <a:pt x="882396" y="1173480"/>
                </a:lnTo>
                <a:lnTo>
                  <a:pt x="1766315" y="585596"/>
                </a:lnTo>
                <a:lnTo>
                  <a:pt x="882396" y="0"/>
                </a:lnTo>
                <a:close/>
              </a:path>
            </a:pathLst>
          </a:custGeom>
          <a:solidFill>
            <a:srgbClr val="2EB0F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3444" y="1478280"/>
            <a:ext cx="1708403" cy="1964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86784" y="1493519"/>
            <a:ext cx="824865" cy="1862455"/>
          </a:xfrm>
          <a:custGeom>
            <a:avLst/>
            <a:gdLst/>
            <a:ahLst/>
            <a:cxnLst/>
            <a:rect l="l" t="t" r="r" b="b"/>
            <a:pathLst>
              <a:path w="824864" h="1862454">
                <a:moveTo>
                  <a:pt x="819657" y="0"/>
                </a:moveTo>
                <a:lnTo>
                  <a:pt x="0" y="1355852"/>
                </a:lnTo>
                <a:lnTo>
                  <a:pt x="824483" y="1862327"/>
                </a:lnTo>
                <a:lnTo>
                  <a:pt x="819657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02123" y="1493519"/>
            <a:ext cx="791210" cy="1862455"/>
          </a:xfrm>
          <a:custGeom>
            <a:avLst/>
            <a:gdLst/>
            <a:ahLst/>
            <a:cxnLst/>
            <a:rect l="l" t="t" r="r" b="b"/>
            <a:pathLst>
              <a:path w="791210" h="1862454">
                <a:moveTo>
                  <a:pt x="0" y="0"/>
                </a:moveTo>
                <a:lnTo>
                  <a:pt x="1524" y="1862327"/>
                </a:lnTo>
                <a:lnTo>
                  <a:pt x="790955" y="1379854"/>
                </a:lnTo>
                <a:lnTo>
                  <a:pt x="0" y="0"/>
                </a:lnTo>
                <a:close/>
              </a:path>
            </a:pathLst>
          </a:custGeom>
          <a:solidFill>
            <a:srgbClr val="095F8A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49417" y="1757172"/>
            <a:ext cx="546100" cy="471805"/>
          </a:xfrm>
          <a:custGeom>
            <a:avLst/>
            <a:gdLst/>
            <a:ahLst/>
            <a:cxnLst/>
            <a:rect l="l" t="t" r="r" b="b"/>
            <a:pathLst>
              <a:path w="546100" h="471805">
                <a:moveTo>
                  <a:pt x="82677" y="275335"/>
                </a:moveTo>
                <a:lnTo>
                  <a:pt x="0" y="471677"/>
                </a:lnTo>
                <a:lnTo>
                  <a:pt x="206629" y="419988"/>
                </a:lnTo>
                <a:lnTo>
                  <a:pt x="167669" y="374522"/>
                </a:lnTo>
                <a:lnTo>
                  <a:pt x="142621" y="374522"/>
                </a:lnTo>
                <a:lnTo>
                  <a:pt x="117729" y="345694"/>
                </a:lnTo>
                <a:lnTo>
                  <a:pt x="132278" y="333220"/>
                </a:lnTo>
                <a:lnTo>
                  <a:pt x="82677" y="275335"/>
                </a:lnTo>
                <a:close/>
              </a:path>
              <a:path w="546100" h="471805">
                <a:moveTo>
                  <a:pt x="132278" y="333220"/>
                </a:moveTo>
                <a:lnTo>
                  <a:pt x="117729" y="345694"/>
                </a:lnTo>
                <a:lnTo>
                  <a:pt x="142621" y="374522"/>
                </a:lnTo>
                <a:lnTo>
                  <a:pt x="157063" y="362145"/>
                </a:lnTo>
                <a:lnTo>
                  <a:pt x="132278" y="333220"/>
                </a:lnTo>
                <a:close/>
              </a:path>
              <a:path w="546100" h="471805">
                <a:moveTo>
                  <a:pt x="157063" y="362145"/>
                </a:moveTo>
                <a:lnTo>
                  <a:pt x="142621" y="374522"/>
                </a:lnTo>
                <a:lnTo>
                  <a:pt x="167669" y="374522"/>
                </a:lnTo>
                <a:lnTo>
                  <a:pt x="157063" y="362145"/>
                </a:lnTo>
                <a:close/>
              </a:path>
              <a:path w="546100" h="471805">
                <a:moveTo>
                  <a:pt x="520954" y="0"/>
                </a:moveTo>
                <a:lnTo>
                  <a:pt x="132278" y="333220"/>
                </a:lnTo>
                <a:lnTo>
                  <a:pt x="157063" y="362145"/>
                </a:lnTo>
                <a:lnTo>
                  <a:pt x="545846" y="28955"/>
                </a:lnTo>
                <a:lnTo>
                  <a:pt x="520954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31764" y="1330452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5" h="565785">
                <a:moveTo>
                  <a:pt x="282701" y="0"/>
                </a:moveTo>
                <a:lnTo>
                  <a:pt x="236858" y="3701"/>
                </a:lnTo>
                <a:lnTo>
                  <a:pt x="193365" y="14417"/>
                </a:lnTo>
                <a:lnTo>
                  <a:pt x="152805" y="31563"/>
                </a:lnTo>
                <a:lnTo>
                  <a:pt x="115763" y="54559"/>
                </a:lnTo>
                <a:lnTo>
                  <a:pt x="82819" y="82819"/>
                </a:lnTo>
                <a:lnTo>
                  <a:pt x="54559" y="115763"/>
                </a:lnTo>
                <a:lnTo>
                  <a:pt x="31563" y="152805"/>
                </a:lnTo>
                <a:lnTo>
                  <a:pt x="14417" y="193365"/>
                </a:lnTo>
                <a:lnTo>
                  <a:pt x="3701" y="236858"/>
                </a:lnTo>
                <a:lnTo>
                  <a:pt x="0" y="282701"/>
                </a:lnTo>
                <a:lnTo>
                  <a:pt x="3701" y="328545"/>
                </a:lnTo>
                <a:lnTo>
                  <a:pt x="14417" y="372038"/>
                </a:lnTo>
                <a:lnTo>
                  <a:pt x="31563" y="412598"/>
                </a:lnTo>
                <a:lnTo>
                  <a:pt x="54559" y="449640"/>
                </a:lnTo>
                <a:lnTo>
                  <a:pt x="82819" y="482584"/>
                </a:lnTo>
                <a:lnTo>
                  <a:pt x="115763" y="510844"/>
                </a:lnTo>
                <a:lnTo>
                  <a:pt x="152805" y="533840"/>
                </a:lnTo>
                <a:lnTo>
                  <a:pt x="193365" y="550986"/>
                </a:lnTo>
                <a:lnTo>
                  <a:pt x="236858" y="561702"/>
                </a:lnTo>
                <a:lnTo>
                  <a:pt x="282701" y="565404"/>
                </a:lnTo>
                <a:lnTo>
                  <a:pt x="328545" y="561702"/>
                </a:lnTo>
                <a:lnTo>
                  <a:pt x="372038" y="550986"/>
                </a:lnTo>
                <a:lnTo>
                  <a:pt x="412598" y="533840"/>
                </a:lnTo>
                <a:lnTo>
                  <a:pt x="449640" y="510844"/>
                </a:lnTo>
                <a:lnTo>
                  <a:pt x="482584" y="482584"/>
                </a:lnTo>
                <a:lnTo>
                  <a:pt x="510844" y="449640"/>
                </a:lnTo>
                <a:lnTo>
                  <a:pt x="533840" y="412598"/>
                </a:lnTo>
                <a:lnTo>
                  <a:pt x="550986" y="372038"/>
                </a:lnTo>
                <a:lnTo>
                  <a:pt x="561702" y="328545"/>
                </a:lnTo>
                <a:lnTo>
                  <a:pt x="565403" y="282701"/>
                </a:lnTo>
                <a:lnTo>
                  <a:pt x="561702" y="236858"/>
                </a:lnTo>
                <a:lnTo>
                  <a:pt x="550986" y="193365"/>
                </a:lnTo>
                <a:lnTo>
                  <a:pt x="533840" y="152805"/>
                </a:lnTo>
                <a:lnTo>
                  <a:pt x="510844" y="115763"/>
                </a:lnTo>
                <a:lnTo>
                  <a:pt x="482584" y="82819"/>
                </a:lnTo>
                <a:lnTo>
                  <a:pt x="449640" y="54559"/>
                </a:lnTo>
                <a:lnTo>
                  <a:pt x="412598" y="31563"/>
                </a:lnTo>
                <a:lnTo>
                  <a:pt x="372038" y="14417"/>
                </a:lnTo>
                <a:lnTo>
                  <a:pt x="328545" y="3701"/>
                </a:lnTo>
                <a:lnTo>
                  <a:pt x="282701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59779" y="1469136"/>
            <a:ext cx="309880" cy="288290"/>
          </a:xfrm>
          <a:custGeom>
            <a:avLst/>
            <a:gdLst/>
            <a:ahLst/>
            <a:cxnLst/>
            <a:rect l="l" t="t" r="r" b="b"/>
            <a:pathLst>
              <a:path w="309879" h="288289">
                <a:moveTo>
                  <a:pt x="97536" y="152526"/>
                </a:moveTo>
                <a:lnTo>
                  <a:pt x="69207" y="161714"/>
                </a:lnTo>
                <a:lnTo>
                  <a:pt x="52450" y="184785"/>
                </a:lnTo>
                <a:lnTo>
                  <a:pt x="44457" y="214999"/>
                </a:lnTo>
                <a:lnTo>
                  <a:pt x="42418" y="245617"/>
                </a:lnTo>
                <a:lnTo>
                  <a:pt x="45454" y="263015"/>
                </a:lnTo>
                <a:lnTo>
                  <a:pt x="54038" y="276399"/>
                </a:lnTo>
                <a:lnTo>
                  <a:pt x="67385" y="284997"/>
                </a:lnTo>
                <a:lnTo>
                  <a:pt x="84709" y="288036"/>
                </a:lnTo>
                <a:lnTo>
                  <a:pt x="224662" y="288036"/>
                </a:lnTo>
                <a:lnTo>
                  <a:pt x="244429" y="284997"/>
                </a:lnTo>
                <a:lnTo>
                  <a:pt x="259064" y="276399"/>
                </a:lnTo>
                <a:lnTo>
                  <a:pt x="268150" y="263015"/>
                </a:lnTo>
                <a:lnTo>
                  <a:pt x="271272" y="245617"/>
                </a:lnTo>
                <a:lnTo>
                  <a:pt x="269146" y="214999"/>
                </a:lnTo>
                <a:lnTo>
                  <a:pt x="260651" y="184785"/>
                </a:lnTo>
                <a:lnTo>
                  <a:pt x="251910" y="173609"/>
                </a:lnTo>
                <a:lnTo>
                  <a:pt x="156845" y="173609"/>
                </a:lnTo>
                <a:lnTo>
                  <a:pt x="134451" y="170314"/>
                </a:lnTo>
                <a:lnTo>
                  <a:pt x="117617" y="163068"/>
                </a:lnTo>
                <a:lnTo>
                  <a:pt x="105570" y="155821"/>
                </a:lnTo>
                <a:lnTo>
                  <a:pt x="97536" y="152526"/>
                </a:lnTo>
                <a:close/>
              </a:path>
              <a:path w="309879" h="288289">
                <a:moveTo>
                  <a:pt x="211836" y="152526"/>
                </a:moveTo>
                <a:lnTo>
                  <a:pt x="205636" y="155821"/>
                </a:lnTo>
                <a:lnTo>
                  <a:pt x="193865" y="163068"/>
                </a:lnTo>
                <a:lnTo>
                  <a:pt x="177331" y="170314"/>
                </a:lnTo>
                <a:lnTo>
                  <a:pt x="156845" y="173609"/>
                </a:lnTo>
                <a:lnTo>
                  <a:pt x="251910" y="173609"/>
                </a:lnTo>
                <a:lnTo>
                  <a:pt x="242607" y="161714"/>
                </a:lnTo>
                <a:lnTo>
                  <a:pt x="211836" y="152526"/>
                </a:lnTo>
                <a:close/>
              </a:path>
              <a:path w="309879" h="288289">
                <a:moveTo>
                  <a:pt x="21209" y="80517"/>
                </a:moveTo>
                <a:lnTo>
                  <a:pt x="393" y="122856"/>
                </a:lnTo>
                <a:lnTo>
                  <a:pt x="0" y="139826"/>
                </a:lnTo>
                <a:lnTo>
                  <a:pt x="2905" y="150921"/>
                </a:lnTo>
                <a:lnTo>
                  <a:pt x="10572" y="158861"/>
                </a:lnTo>
                <a:lnTo>
                  <a:pt x="21431" y="163633"/>
                </a:lnTo>
                <a:lnTo>
                  <a:pt x="33909" y="165226"/>
                </a:lnTo>
                <a:lnTo>
                  <a:pt x="55118" y="165226"/>
                </a:lnTo>
                <a:lnTo>
                  <a:pt x="62942" y="156555"/>
                </a:lnTo>
                <a:lnTo>
                  <a:pt x="73136" y="149860"/>
                </a:lnTo>
                <a:lnTo>
                  <a:pt x="84925" y="145545"/>
                </a:lnTo>
                <a:lnTo>
                  <a:pt x="97536" y="144017"/>
                </a:lnTo>
                <a:lnTo>
                  <a:pt x="91942" y="133836"/>
                </a:lnTo>
                <a:lnTo>
                  <a:pt x="87931" y="122856"/>
                </a:lnTo>
                <a:lnTo>
                  <a:pt x="85516" y="111853"/>
                </a:lnTo>
                <a:lnTo>
                  <a:pt x="84709" y="101600"/>
                </a:lnTo>
                <a:lnTo>
                  <a:pt x="84709" y="93217"/>
                </a:lnTo>
                <a:lnTo>
                  <a:pt x="63627" y="93217"/>
                </a:lnTo>
                <a:lnTo>
                  <a:pt x="48640" y="91233"/>
                </a:lnTo>
                <a:lnTo>
                  <a:pt x="36036" y="86867"/>
                </a:lnTo>
                <a:lnTo>
                  <a:pt x="26622" y="82502"/>
                </a:lnTo>
                <a:lnTo>
                  <a:pt x="21209" y="80517"/>
                </a:lnTo>
                <a:close/>
              </a:path>
              <a:path w="309879" h="288289">
                <a:moveTo>
                  <a:pt x="156845" y="38100"/>
                </a:moveTo>
                <a:lnTo>
                  <a:pt x="132597" y="43271"/>
                </a:lnTo>
                <a:lnTo>
                  <a:pt x="112315" y="57181"/>
                </a:lnTo>
                <a:lnTo>
                  <a:pt x="98391" y="77426"/>
                </a:lnTo>
                <a:lnTo>
                  <a:pt x="93218" y="101600"/>
                </a:lnTo>
                <a:lnTo>
                  <a:pt x="98391" y="125847"/>
                </a:lnTo>
                <a:lnTo>
                  <a:pt x="112315" y="146129"/>
                </a:lnTo>
                <a:lnTo>
                  <a:pt x="132597" y="160053"/>
                </a:lnTo>
                <a:lnTo>
                  <a:pt x="156845" y="165226"/>
                </a:lnTo>
                <a:lnTo>
                  <a:pt x="180417" y="160053"/>
                </a:lnTo>
                <a:lnTo>
                  <a:pt x="199215" y="146129"/>
                </a:lnTo>
                <a:lnTo>
                  <a:pt x="211655" y="125847"/>
                </a:lnTo>
                <a:lnTo>
                  <a:pt x="216154" y="101600"/>
                </a:lnTo>
                <a:lnTo>
                  <a:pt x="211655" y="77426"/>
                </a:lnTo>
                <a:lnTo>
                  <a:pt x="199215" y="57181"/>
                </a:lnTo>
                <a:lnTo>
                  <a:pt x="180417" y="43271"/>
                </a:lnTo>
                <a:lnTo>
                  <a:pt x="156845" y="38100"/>
                </a:lnTo>
                <a:close/>
              </a:path>
              <a:path w="309879" h="288289">
                <a:moveTo>
                  <a:pt x="228854" y="88900"/>
                </a:moveTo>
                <a:lnTo>
                  <a:pt x="228854" y="101600"/>
                </a:lnTo>
                <a:lnTo>
                  <a:pt x="228066" y="111853"/>
                </a:lnTo>
                <a:lnTo>
                  <a:pt x="225694" y="122856"/>
                </a:lnTo>
                <a:lnTo>
                  <a:pt x="221728" y="133836"/>
                </a:lnTo>
                <a:lnTo>
                  <a:pt x="216154" y="144017"/>
                </a:lnTo>
                <a:lnTo>
                  <a:pt x="228103" y="145545"/>
                </a:lnTo>
                <a:lnTo>
                  <a:pt x="238887" y="149860"/>
                </a:lnTo>
                <a:lnTo>
                  <a:pt x="248908" y="156555"/>
                </a:lnTo>
                <a:lnTo>
                  <a:pt x="258572" y="165226"/>
                </a:lnTo>
                <a:lnTo>
                  <a:pt x="279654" y="165226"/>
                </a:lnTo>
                <a:lnTo>
                  <a:pt x="291476" y="163633"/>
                </a:lnTo>
                <a:lnTo>
                  <a:pt x="300894" y="158861"/>
                </a:lnTo>
                <a:lnTo>
                  <a:pt x="307121" y="150921"/>
                </a:lnTo>
                <a:lnTo>
                  <a:pt x="309372" y="139826"/>
                </a:lnTo>
                <a:lnTo>
                  <a:pt x="309147" y="125847"/>
                </a:lnTo>
                <a:lnTo>
                  <a:pt x="309058" y="122856"/>
                </a:lnTo>
                <a:lnTo>
                  <a:pt x="307260" y="103790"/>
                </a:lnTo>
                <a:lnTo>
                  <a:pt x="304027" y="93217"/>
                </a:lnTo>
                <a:lnTo>
                  <a:pt x="233045" y="93217"/>
                </a:lnTo>
                <a:lnTo>
                  <a:pt x="228854" y="88900"/>
                </a:lnTo>
                <a:close/>
              </a:path>
              <a:path w="309879" h="288289">
                <a:moveTo>
                  <a:pt x="84709" y="88900"/>
                </a:moveTo>
                <a:lnTo>
                  <a:pt x="76327" y="93217"/>
                </a:lnTo>
                <a:lnTo>
                  <a:pt x="84709" y="93217"/>
                </a:lnTo>
                <a:lnTo>
                  <a:pt x="84709" y="88900"/>
                </a:lnTo>
                <a:close/>
              </a:path>
              <a:path w="309879" h="288289">
                <a:moveTo>
                  <a:pt x="292481" y="80517"/>
                </a:moveTo>
                <a:lnTo>
                  <a:pt x="287014" y="82502"/>
                </a:lnTo>
                <a:lnTo>
                  <a:pt x="277606" y="86867"/>
                </a:lnTo>
                <a:lnTo>
                  <a:pt x="265031" y="91233"/>
                </a:lnTo>
                <a:lnTo>
                  <a:pt x="250062" y="93217"/>
                </a:lnTo>
                <a:lnTo>
                  <a:pt x="304027" y="93217"/>
                </a:lnTo>
                <a:lnTo>
                  <a:pt x="302246" y="87391"/>
                </a:lnTo>
                <a:lnTo>
                  <a:pt x="292481" y="80517"/>
                </a:lnTo>
                <a:close/>
              </a:path>
              <a:path w="309879" h="288289">
                <a:moveTo>
                  <a:pt x="63627" y="0"/>
                </a:moveTo>
                <a:lnTo>
                  <a:pt x="48051" y="2970"/>
                </a:lnTo>
                <a:lnTo>
                  <a:pt x="34464" y="11096"/>
                </a:lnTo>
                <a:lnTo>
                  <a:pt x="24854" y="23199"/>
                </a:lnTo>
                <a:lnTo>
                  <a:pt x="21209" y="38100"/>
                </a:lnTo>
                <a:lnTo>
                  <a:pt x="24854" y="55443"/>
                </a:lnTo>
                <a:lnTo>
                  <a:pt x="34464" y="68834"/>
                </a:lnTo>
                <a:lnTo>
                  <a:pt x="48051" y="77462"/>
                </a:lnTo>
                <a:lnTo>
                  <a:pt x="63627" y="80517"/>
                </a:lnTo>
                <a:lnTo>
                  <a:pt x="79128" y="77462"/>
                </a:lnTo>
                <a:lnTo>
                  <a:pt x="92678" y="68834"/>
                </a:lnTo>
                <a:lnTo>
                  <a:pt x="102274" y="55443"/>
                </a:lnTo>
                <a:lnTo>
                  <a:pt x="105918" y="38100"/>
                </a:lnTo>
                <a:lnTo>
                  <a:pt x="102274" y="23199"/>
                </a:lnTo>
                <a:lnTo>
                  <a:pt x="92678" y="11096"/>
                </a:lnTo>
                <a:lnTo>
                  <a:pt x="79128" y="2970"/>
                </a:lnTo>
                <a:lnTo>
                  <a:pt x="63627" y="0"/>
                </a:lnTo>
                <a:close/>
              </a:path>
              <a:path w="309879" h="288289">
                <a:moveTo>
                  <a:pt x="250062" y="0"/>
                </a:moveTo>
                <a:lnTo>
                  <a:pt x="232719" y="2970"/>
                </a:lnTo>
                <a:lnTo>
                  <a:pt x="219328" y="11096"/>
                </a:lnTo>
                <a:lnTo>
                  <a:pt x="210700" y="23199"/>
                </a:lnTo>
                <a:lnTo>
                  <a:pt x="207645" y="38100"/>
                </a:lnTo>
                <a:lnTo>
                  <a:pt x="210700" y="55443"/>
                </a:lnTo>
                <a:lnTo>
                  <a:pt x="219329" y="68834"/>
                </a:lnTo>
                <a:lnTo>
                  <a:pt x="232719" y="77462"/>
                </a:lnTo>
                <a:lnTo>
                  <a:pt x="250062" y="80517"/>
                </a:lnTo>
                <a:lnTo>
                  <a:pt x="264963" y="77462"/>
                </a:lnTo>
                <a:lnTo>
                  <a:pt x="277066" y="68834"/>
                </a:lnTo>
                <a:lnTo>
                  <a:pt x="285192" y="55443"/>
                </a:lnTo>
                <a:lnTo>
                  <a:pt x="288163" y="38100"/>
                </a:lnTo>
                <a:lnTo>
                  <a:pt x="285192" y="23199"/>
                </a:lnTo>
                <a:lnTo>
                  <a:pt x="277066" y="11096"/>
                </a:lnTo>
                <a:lnTo>
                  <a:pt x="264963" y="2970"/>
                </a:lnTo>
                <a:lnTo>
                  <a:pt x="2500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06623" y="2380488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5" h="565785">
                <a:moveTo>
                  <a:pt x="282701" y="0"/>
                </a:moveTo>
                <a:lnTo>
                  <a:pt x="236858" y="3701"/>
                </a:lnTo>
                <a:lnTo>
                  <a:pt x="193365" y="14417"/>
                </a:lnTo>
                <a:lnTo>
                  <a:pt x="152805" y="31563"/>
                </a:lnTo>
                <a:lnTo>
                  <a:pt x="115763" y="54559"/>
                </a:lnTo>
                <a:lnTo>
                  <a:pt x="82819" y="82819"/>
                </a:lnTo>
                <a:lnTo>
                  <a:pt x="54559" y="115763"/>
                </a:lnTo>
                <a:lnTo>
                  <a:pt x="31563" y="152805"/>
                </a:lnTo>
                <a:lnTo>
                  <a:pt x="14417" y="193365"/>
                </a:lnTo>
                <a:lnTo>
                  <a:pt x="3701" y="236858"/>
                </a:lnTo>
                <a:lnTo>
                  <a:pt x="0" y="282701"/>
                </a:lnTo>
                <a:lnTo>
                  <a:pt x="3701" y="328545"/>
                </a:lnTo>
                <a:lnTo>
                  <a:pt x="14417" y="372038"/>
                </a:lnTo>
                <a:lnTo>
                  <a:pt x="31563" y="412598"/>
                </a:lnTo>
                <a:lnTo>
                  <a:pt x="54559" y="449640"/>
                </a:lnTo>
                <a:lnTo>
                  <a:pt x="82819" y="482584"/>
                </a:lnTo>
                <a:lnTo>
                  <a:pt x="115763" y="510844"/>
                </a:lnTo>
                <a:lnTo>
                  <a:pt x="152805" y="533840"/>
                </a:lnTo>
                <a:lnTo>
                  <a:pt x="193365" y="550986"/>
                </a:lnTo>
                <a:lnTo>
                  <a:pt x="236858" y="561702"/>
                </a:lnTo>
                <a:lnTo>
                  <a:pt x="282701" y="565404"/>
                </a:lnTo>
                <a:lnTo>
                  <a:pt x="328545" y="561702"/>
                </a:lnTo>
                <a:lnTo>
                  <a:pt x="372038" y="550986"/>
                </a:lnTo>
                <a:lnTo>
                  <a:pt x="412598" y="533840"/>
                </a:lnTo>
                <a:lnTo>
                  <a:pt x="449640" y="510844"/>
                </a:lnTo>
                <a:lnTo>
                  <a:pt x="482584" y="482584"/>
                </a:lnTo>
                <a:lnTo>
                  <a:pt x="510844" y="449640"/>
                </a:lnTo>
                <a:lnTo>
                  <a:pt x="533840" y="412598"/>
                </a:lnTo>
                <a:lnTo>
                  <a:pt x="550986" y="372038"/>
                </a:lnTo>
                <a:lnTo>
                  <a:pt x="561702" y="328545"/>
                </a:lnTo>
                <a:lnTo>
                  <a:pt x="565403" y="282701"/>
                </a:lnTo>
                <a:lnTo>
                  <a:pt x="561702" y="236858"/>
                </a:lnTo>
                <a:lnTo>
                  <a:pt x="550986" y="193365"/>
                </a:lnTo>
                <a:lnTo>
                  <a:pt x="533840" y="152805"/>
                </a:lnTo>
                <a:lnTo>
                  <a:pt x="510844" y="115763"/>
                </a:lnTo>
                <a:lnTo>
                  <a:pt x="482584" y="82819"/>
                </a:lnTo>
                <a:lnTo>
                  <a:pt x="449640" y="54559"/>
                </a:lnTo>
                <a:lnTo>
                  <a:pt x="412598" y="31563"/>
                </a:lnTo>
                <a:lnTo>
                  <a:pt x="372038" y="14417"/>
                </a:lnTo>
                <a:lnTo>
                  <a:pt x="328545" y="3701"/>
                </a:lnTo>
                <a:lnTo>
                  <a:pt x="282701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39211" y="2514600"/>
            <a:ext cx="300355" cy="297180"/>
          </a:xfrm>
          <a:custGeom>
            <a:avLst/>
            <a:gdLst/>
            <a:ahLst/>
            <a:cxnLst/>
            <a:rect l="l" t="t" r="r" b="b"/>
            <a:pathLst>
              <a:path w="300355" h="297180">
                <a:moveTo>
                  <a:pt x="262684" y="226441"/>
                </a:moveTo>
                <a:lnTo>
                  <a:pt x="196976" y="226441"/>
                </a:lnTo>
                <a:lnTo>
                  <a:pt x="258063" y="287781"/>
                </a:lnTo>
                <a:lnTo>
                  <a:pt x="262636" y="292481"/>
                </a:lnTo>
                <a:lnTo>
                  <a:pt x="267335" y="297180"/>
                </a:lnTo>
                <a:lnTo>
                  <a:pt x="276732" y="297180"/>
                </a:lnTo>
                <a:lnTo>
                  <a:pt x="284368" y="295489"/>
                </a:lnTo>
                <a:lnTo>
                  <a:pt x="292004" y="290702"/>
                </a:lnTo>
                <a:lnTo>
                  <a:pt x="297878" y="283249"/>
                </a:lnTo>
                <a:lnTo>
                  <a:pt x="300227" y="273557"/>
                </a:lnTo>
                <a:lnTo>
                  <a:pt x="300227" y="268858"/>
                </a:lnTo>
                <a:lnTo>
                  <a:pt x="295529" y="259461"/>
                </a:lnTo>
                <a:lnTo>
                  <a:pt x="262684" y="226441"/>
                </a:lnTo>
                <a:close/>
              </a:path>
              <a:path w="300355" h="297180">
                <a:moveTo>
                  <a:pt x="126618" y="0"/>
                </a:moveTo>
                <a:lnTo>
                  <a:pt x="77152" y="9882"/>
                </a:lnTo>
                <a:lnTo>
                  <a:pt x="36925" y="36575"/>
                </a:lnTo>
                <a:lnTo>
                  <a:pt x="9890" y="75652"/>
                </a:lnTo>
                <a:lnTo>
                  <a:pt x="0" y="122681"/>
                </a:lnTo>
                <a:lnTo>
                  <a:pt x="9890" y="172428"/>
                </a:lnTo>
                <a:lnTo>
                  <a:pt x="36925" y="212899"/>
                </a:lnTo>
                <a:lnTo>
                  <a:pt x="77152" y="240107"/>
                </a:lnTo>
                <a:lnTo>
                  <a:pt x="126618" y="250062"/>
                </a:lnTo>
                <a:lnTo>
                  <a:pt x="146881" y="248354"/>
                </a:lnTo>
                <a:lnTo>
                  <a:pt x="165369" y="243538"/>
                </a:lnTo>
                <a:lnTo>
                  <a:pt x="182072" y="236079"/>
                </a:lnTo>
                <a:lnTo>
                  <a:pt x="196976" y="226441"/>
                </a:lnTo>
                <a:lnTo>
                  <a:pt x="262684" y="226441"/>
                </a:lnTo>
                <a:lnTo>
                  <a:pt x="239209" y="202819"/>
                </a:lnTo>
                <a:lnTo>
                  <a:pt x="126618" y="202819"/>
                </a:lnTo>
                <a:lnTo>
                  <a:pt x="96369" y="196923"/>
                </a:lnTo>
                <a:lnTo>
                  <a:pt x="70929" y="180419"/>
                </a:lnTo>
                <a:lnTo>
                  <a:pt x="53395" y="155080"/>
                </a:lnTo>
                <a:lnTo>
                  <a:pt x="46862" y="122681"/>
                </a:lnTo>
                <a:lnTo>
                  <a:pt x="53395" y="92192"/>
                </a:lnTo>
                <a:lnTo>
                  <a:pt x="70929" y="66595"/>
                </a:lnTo>
                <a:lnTo>
                  <a:pt x="96369" y="48976"/>
                </a:lnTo>
                <a:lnTo>
                  <a:pt x="126618" y="42418"/>
                </a:lnTo>
                <a:lnTo>
                  <a:pt x="220424" y="42418"/>
                </a:lnTo>
                <a:lnTo>
                  <a:pt x="216376" y="36575"/>
                </a:lnTo>
                <a:lnTo>
                  <a:pt x="176105" y="9882"/>
                </a:lnTo>
                <a:lnTo>
                  <a:pt x="126618" y="0"/>
                </a:lnTo>
                <a:close/>
              </a:path>
              <a:path w="300355" h="297180">
                <a:moveTo>
                  <a:pt x="220424" y="42418"/>
                </a:moveTo>
                <a:lnTo>
                  <a:pt x="126618" y="42418"/>
                </a:lnTo>
                <a:lnTo>
                  <a:pt x="158904" y="48976"/>
                </a:lnTo>
                <a:lnTo>
                  <a:pt x="184118" y="66595"/>
                </a:lnTo>
                <a:lnTo>
                  <a:pt x="200521" y="92192"/>
                </a:lnTo>
                <a:lnTo>
                  <a:pt x="206375" y="122681"/>
                </a:lnTo>
                <a:lnTo>
                  <a:pt x="200521" y="155080"/>
                </a:lnTo>
                <a:lnTo>
                  <a:pt x="184118" y="180419"/>
                </a:lnTo>
                <a:lnTo>
                  <a:pt x="158904" y="196923"/>
                </a:lnTo>
                <a:lnTo>
                  <a:pt x="126618" y="202819"/>
                </a:lnTo>
                <a:lnTo>
                  <a:pt x="239209" y="202819"/>
                </a:lnTo>
                <a:lnTo>
                  <a:pt x="229869" y="193420"/>
                </a:lnTo>
                <a:lnTo>
                  <a:pt x="239488" y="178367"/>
                </a:lnTo>
                <a:lnTo>
                  <a:pt x="246903" y="161575"/>
                </a:lnTo>
                <a:lnTo>
                  <a:pt x="251676" y="143021"/>
                </a:lnTo>
                <a:lnTo>
                  <a:pt x="253364" y="122681"/>
                </a:lnTo>
                <a:lnTo>
                  <a:pt x="243455" y="75652"/>
                </a:lnTo>
                <a:lnTo>
                  <a:pt x="220424" y="424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85667" y="2837688"/>
            <a:ext cx="546100" cy="471805"/>
          </a:xfrm>
          <a:custGeom>
            <a:avLst/>
            <a:gdLst/>
            <a:ahLst/>
            <a:cxnLst/>
            <a:rect l="l" t="t" r="r" b="b"/>
            <a:pathLst>
              <a:path w="546100" h="471804">
                <a:moveTo>
                  <a:pt x="388782" y="362145"/>
                </a:moveTo>
                <a:lnTo>
                  <a:pt x="339217" y="419988"/>
                </a:lnTo>
                <a:lnTo>
                  <a:pt x="545845" y="471678"/>
                </a:lnTo>
                <a:lnTo>
                  <a:pt x="504935" y="374523"/>
                </a:lnTo>
                <a:lnTo>
                  <a:pt x="403224" y="374523"/>
                </a:lnTo>
                <a:lnTo>
                  <a:pt x="388782" y="362145"/>
                </a:lnTo>
                <a:close/>
              </a:path>
              <a:path w="546100" h="471804">
                <a:moveTo>
                  <a:pt x="413567" y="333220"/>
                </a:moveTo>
                <a:lnTo>
                  <a:pt x="388782" y="362145"/>
                </a:lnTo>
                <a:lnTo>
                  <a:pt x="403224" y="374523"/>
                </a:lnTo>
                <a:lnTo>
                  <a:pt x="428117" y="345694"/>
                </a:lnTo>
                <a:lnTo>
                  <a:pt x="413567" y="333220"/>
                </a:lnTo>
                <a:close/>
              </a:path>
              <a:path w="546100" h="471804">
                <a:moveTo>
                  <a:pt x="463169" y="275336"/>
                </a:moveTo>
                <a:lnTo>
                  <a:pt x="413567" y="333220"/>
                </a:lnTo>
                <a:lnTo>
                  <a:pt x="428117" y="345694"/>
                </a:lnTo>
                <a:lnTo>
                  <a:pt x="403224" y="374523"/>
                </a:lnTo>
                <a:lnTo>
                  <a:pt x="504935" y="374523"/>
                </a:lnTo>
                <a:lnTo>
                  <a:pt x="463169" y="275336"/>
                </a:lnTo>
                <a:close/>
              </a:path>
              <a:path w="546100" h="471804">
                <a:moveTo>
                  <a:pt x="24892" y="0"/>
                </a:moveTo>
                <a:lnTo>
                  <a:pt x="0" y="28956"/>
                </a:lnTo>
                <a:lnTo>
                  <a:pt x="388782" y="362145"/>
                </a:lnTo>
                <a:lnTo>
                  <a:pt x="413567" y="333220"/>
                </a:lnTo>
                <a:lnTo>
                  <a:pt x="24892" y="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61835" y="1254378"/>
            <a:ext cx="201422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200" b="1" dirty="0">
                <a:solidFill>
                  <a:srgbClr val="0D80B8"/>
                </a:solidFill>
                <a:cs typeface="Calibri"/>
              </a:rPr>
              <a:t>A/B </a:t>
            </a:r>
            <a:r>
              <a:rPr sz="1200" b="1" spc="-20" dirty="0">
                <a:solidFill>
                  <a:srgbClr val="0D80B8"/>
                </a:solidFill>
                <a:cs typeface="Calibri"/>
              </a:rPr>
              <a:t>Testing </a:t>
            </a:r>
            <a:r>
              <a:rPr sz="1200" b="1" dirty="0">
                <a:solidFill>
                  <a:srgbClr val="0D80B8"/>
                </a:solidFill>
                <a:cs typeface="Calibri"/>
              </a:rPr>
              <a:t>is </a:t>
            </a:r>
            <a:r>
              <a:rPr sz="1200" b="1" spc="-5" dirty="0">
                <a:solidFill>
                  <a:srgbClr val="0D80B8"/>
                </a:solidFill>
                <a:cs typeface="Calibri"/>
              </a:rPr>
              <a:t>essentially an  </a:t>
            </a:r>
            <a:r>
              <a:rPr sz="1200" b="1" spc="-10" dirty="0">
                <a:solidFill>
                  <a:srgbClr val="0D80B8"/>
                </a:solidFill>
                <a:cs typeface="Calibri"/>
              </a:rPr>
              <a:t>experiment </a:t>
            </a:r>
            <a:r>
              <a:rPr sz="1200" b="1" spc="-5" dirty="0">
                <a:solidFill>
                  <a:srgbClr val="0D80B8"/>
                </a:solidFill>
                <a:cs typeface="Calibri"/>
              </a:rPr>
              <a:t>where </a:t>
            </a:r>
            <a:r>
              <a:rPr sz="1200" b="1" dirty="0">
                <a:solidFill>
                  <a:srgbClr val="0D80B8"/>
                </a:solidFill>
                <a:cs typeface="Calibri"/>
              </a:rPr>
              <a:t>two or </a:t>
            </a:r>
            <a:r>
              <a:rPr sz="1200" b="1" spc="-5" dirty="0">
                <a:solidFill>
                  <a:srgbClr val="0D80B8"/>
                </a:solidFill>
                <a:cs typeface="Calibri"/>
              </a:rPr>
              <a:t>more  variants </a:t>
            </a:r>
            <a:r>
              <a:rPr sz="1200" b="1" dirty="0">
                <a:solidFill>
                  <a:srgbClr val="0D80B8"/>
                </a:solidFill>
                <a:cs typeface="Calibri"/>
              </a:rPr>
              <a:t>of a </a:t>
            </a:r>
            <a:r>
              <a:rPr sz="1200" b="1" spc="-10" dirty="0">
                <a:solidFill>
                  <a:srgbClr val="0D80B8"/>
                </a:solidFill>
                <a:cs typeface="Calibri"/>
              </a:rPr>
              <a:t>page </a:t>
            </a:r>
            <a:r>
              <a:rPr sz="1200" b="1" spc="-5" dirty="0">
                <a:solidFill>
                  <a:srgbClr val="0D80B8"/>
                </a:solidFill>
                <a:cs typeface="Calibri"/>
              </a:rPr>
              <a:t>are </a:t>
            </a:r>
            <a:r>
              <a:rPr sz="1200" b="1" dirty="0">
                <a:solidFill>
                  <a:srgbClr val="0D80B8"/>
                </a:solidFill>
                <a:cs typeface="Calibri"/>
              </a:rPr>
              <a:t>shown </a:t>
            </a:r>
            <a:r>
              <a:rPr sz="1200" b="1" spc="-5" dirty="0">
                <a:solidFill>
                  <a:srgbClr val="0D80B8"/>
                </a:solidFill>
                <a:cs typeface="Calibri"/>
              </a:rPr>
              <a:t>to  users </a:t>
            </a:r>
            <a:r>
              <a:rPr sz="1200" b="1" spc="-10" dirty="0">
                <a:solidFill>
                  <a:srgbClr val="0D80B8"/>
                </a:solidFill>
                <a:cs typeface="Calibri"/>
              </a:rPr>
              <a:t>at </a:t>
            </a:r>
            <a:r>
              <a:rPr sz="1200" b="1" spc="-5" dirty="0">
                <a:solidFill>
                  <a:srgbClr val="0D80B8"/>
                </a:solidFill>
                <a:cs typeface="Calibri"/>
              </a:rPr>
              <a:t>random and </a:t>
            </a:r>
            <a:r>
              <a:rPr sz="1200" b="1" spc="-10" dirty="0">
                <a:solidFill>
                  <a:srgbClr val="0D80B8"/>
                </a:solidFill>
                <a:cs typeface="Calibri"/>
              </a:rPr>
              <a:t>statistical  </a:t>
            </a:r>
            <a:r>
              <a:rPr sz="1200" b="1" spc="-5" dirty="0">
                <a:solidFill>
                  <a:srgbClr val="0D80B8"/>
                </a:solidFill>
                <a:cs typeface="Calibri"/>
              </a:rPr>
              <a:t>analysis </a:t>
            </a:r>
            <a:r>
              <a:rPr sz="1200" b="1" dirty="0">
                <a:solidFill>
                  <a:srgbClr val="0D80B8"/>
                </a:solidFill>
                <a:cs typeface="Calibri"/>
              </a:rPr>
              <a:t>is used </a:t>
            </a:r>
            <a:r>
              <a:rPr sz="1200" b="1" spc="-5" dirty="0">
                <a:solidFill>
                  <a:srgbClr val="0D80B8"/>
                </a:solidFill>
                <a:cs typeface="Calibri"/>
              </a:rPr>
              <a:t>to determine  </a:t>
            </a:r>
            <a:r>
              <a:rPr sz="1200" b="1" dirty="0">
                <a:solidFill>
                  <a:srgbClr val="0D80B8"/>
                </a:solidFill>
                <a:cs typeface="Calibri"/>
              </a:rPr>
              <a:t>which </a:t>
            </a:r>
            <a:r>
              <a:rPr sz="1200" b="1" spc="-5" dirty="0">
                <a:solidFill>
                  <a:srgbClr val="0D80B8"/>
                </a:solidFill>
                <a:cs typeface="Calibri"/>
              </a:rPr>
              <a:t>variance performs </a:t>
            </a:r>
            <a:r>
              <a:rPr sz="1200" b="1" spc="-10" dirty="0">
                <a:solidFill>
                  <a:srgbClr val="0D80B8"/>
                </a:solidFill>
                <a:cs typeface="Calibri"/>
              </a:rPr>
              <a:t>better  </a:t>
            </a:r>
            <a:r>
              <a:rPr sz="1200" b="1" spc="-5" dirty="0">
                <a:solidFill>
                  <a:srgbClr val="0D80B8"/>
                </a:solidFill>
                <a:cs typeface="Calibri"/>
              </a:rPr>
              <a:t>for </a:t>
            </a:r>
            <a:r>
              <a:rPr sz="1200" b="1" dirty="0">
                <a:solidFill>
                  <a:srgbClr val="0D80B8"/>
                </a:solidFill>
                <a:cs typeface="Calibri"/>
              </a:rPr>
              <a:t>a </a:t>
            </a:r>
            <a:r>
              <a:rPr sz="1200" b="1" spc="-10" dirty="0">
                <a:solidFill>
                  <a:srgbClr val="0D80B8"/>
                </a:solidFill>
                <a:cs typeface="Calibri"/>
              </a:rPr>
              <a:t>given </a:t>
            </a:r>
            <a:r>
              <a:rPr sz="1200" b="1" spc="-5" dirty="0">
                <a:solidFill>
                  <a:srgbClr val="0D80B8"/>
                </a:solidFill>
                <a:cs typeface="Calibri"/>
              </a:rPr>
              <a:t>conversion</a:t>
            </a:r>
            <a:r>
              <a:rPr sz="1200" b="1" spc="-30" dirty="0">
                <a:solidFill>
                  <a:srgbClr val="0D80B8"/>
                </a:solidFill>
                <a:cs typeface="Calibri"/>
              </a:rPr>
              <a:t> </a:t>
            </a:r>
            <a:r>
              <a:rPr sz="1200" b="1" spc="-5" dirty="0">
                <a:solidFill>
                  <a:srgbClr val="0D80B8"/>
                </a:solidFill>
                <a:cs typeface="Calibri"/>
              </a:rPr>
              <a:t>goal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1530" y="2275713"/>
            <a:ext cx="203644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200" b="1" dirty="0">
                <a:solidFill>
                  <a:srgbClr val="095A82"/>
                </a:solidFill>
                <a:cs typeface="Calibri"/>
              </a:rPr>
              <a:t>A/B </a:t>
            </a:r>
            <a:r>
              <a:rPr sz="1200" b="1" spc="-20" dirty="0">
                <a:solidFill>
                  <a:srgbClr val="095A82"/>
                </a:solidFill>
                <a:cs typeface="Calibri"/>
              </a:rPr>
              <a:t>Testing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is a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method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of 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comparing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two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versions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of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web  </a:t>
            </a:r>
            <a:r>
              <a:rPr sz="1200" b="1" spc="-10" dirty="0">
                <a:solidFill>
                  <a:srgbClr val="095A82"/>
                </a:solidFill>
                <a:cs typeface="Calibri"/>
              </a:rPr>
              <a:t>pages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or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app </a:t>
            </a:r>
            <a:r>
              <a:rPr sz="1200" b="1" spc="-10" dirty="0">
                <a:solidFill>
                  <a:srgbClr val="095A82"/>
                </a:solidFill>
                <a:cs typeface="Calibri"/>
              </a:rPr>
              <a:t>against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each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other 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to determine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which one 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performs</a:t>
            </a:r>
            <a:r>
              <a:rPr sz="1200" b="1" spc="-25" dirty="0">
                <a:solidFill>
                  <a:srgbClr val="095A82"/>
                </a:solidFill>
                <a:cs typeface="Calibri"/>
              </a:rPr>
              <a:t> </a:t>
            </a:r>
            <a:r>
              <a:rPr sz="1200" b="1" spc="-10" dirty="0">
                <a:solidFill>
                  <a:srgbClr val="095A82"/>
                </a:solidFill>
                <a:cs typeface="Calibri"/>
              </a:rPr>
              <a:t>better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95194" y="3222497"/>
            <a:ext cx="577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solidFill>
                  <a:srgbClr val="969696"/>
                </a:solidFill>
                <a:cs typeface="Calibri"/>
              </a:rPr>
              <a:t>.</a:t>
            </a:r>
            <a:endParaRPr sz="10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96383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947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Why </a:t>
            </a:r>
            <a:r>
              <a:rPr sz="2800" spc="-10" dirty="0">
                <a:solidFill>
                  <a:srgbClr val="095A82"/>
                </a:solidFill>
              </a:rPr>
              <a:t>you </a:t>
            </a:r>
            <a:r>
              <a:rPr sz="2800" spc="-5" dirty="0">
                <a:solidFill>
                  <a:srgbClr val="095A82"/>
                </a:solidFill>
              </a:rPr>
              <a:t>Should A/B</a:t>
            </a:r>
            <a:r>
              <a:rPr sz="2800" spc="-3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Test?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042199" y="1288161"/>
            <a:ext cx="1078230" cy="1068070"/>
          </a:xfrm>
          <a:custGeom>
            <a:avLst/>
            <a:gdLst/>
            <a:ahLst/>
            <a:cxnLst/>
            <a:rect l="l" t="t" r="r" b="b"/>
            <a:pathLst>
              <a:path w="1078229" h="1068070">
                <a:moveTo>
                  <a:pt x="538944" y="0"/>
                </a:moveTo>
                <a:lnTo>
                  <a:pt x="511353" y="9429"/>
                </a:lnTo>
                <a:lnTo>
                  <a:pt x="488525" y="37718"/>
                </a:lnTo>
                <a:lnTo>
                  <a:pt x="9481" y="992505"/>
                </a:lnTo>
                <a:lnTo>
                  <a:pt x="0" y="1025509"/>
                </a:lnTo>
                <a:lnTo>
                  <a:pt x="9449" y="1049083"/>
                </a:lnTo>
                <a:lnTo>
                  <a:pt x="37806" y="1063228"/>
                </a:lnTo>
                <a:lnTo>
                  <a:pt x="85046" y="1067943"/>
                </a:lnTo>
                <a:lnTo>
                  <a:pt x="992842" y="1067943"/>
                </a:lnTo>
                <a:lnTo>
                  <a:pt x="1040082" y="1062837"/>
                </a:lnTo>
                <a:lnTo>
                  <a:pt x="1068439" y="1045956"/>
                </a:lnTo>
                <a:lnTo>
                  <a:pt x="1077888" y="1014954"/>
                </a:lnTo>
                <a:lnTo>
                  <a:pt x="1068407" y="967486"/>
                </a:lnTo>
                <a:lnTo>
                  <a:pt x="589363" y="37718"/>
                </a:lnTo>
                <a:lnTo>
                  <a:pt x="566535" y="9429"/>
                </a:lnTo>
                <a:lnTo>
                  <a:pt x="538944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84962" y="2470785"/>
            <a:ext cx="1054735" cy="1068070"/>
          </a:xfrm>
          <a:custGeom>
            <a:avLst/>
            <a:gdLst/>
            <a:ahLst/>
            <a:cxnLst/>
            <a:rect l="l" t="t" r="r" b="b"/>
            <a:pathLst>
              <a:path w="1054735" h="1068070">
                <a:moveTo>
                  <a:pt x="527145" y="0"/>
                </a:moveTo>
                <a:lnTo>
                  <a:pt x="508234" y="9429"/>
                </a:lnTo>
                <a:lnTo>
                  <a:pt x="489299" y="37718"/>
                </a:lnTo>
                <a:lnTo>
                  <a:pt x="9874" y="967485"/>
                </a:lnTo>
                <a:lnTo>
                  <a:pt x="0" y="1004345"/>
                </a:lnTo>
                <a:lnTo>
                  <a:pt x="6699" y="1036526"/>
                </a:lnTo>
                <a:lnTo>
                  <a:pt x="27590" y="1059301"/>
                </a:lnTo>
                <a:lnTo>
                  <a:pt x="60293" y="1067942"/>
                </a:lnTo>
                <a:lnTo>
                  <a:pt x="993997" y="1067942"/>
                </a:lnTo>
                <a:lnTo>
                  <a:pt x="1026699" y="1059301"/>
                </a:lnTo>
                <a:lnTo>
                  <a:pt x="1047591" y="1036526"/>
                </a:lnTo>
                <a:lnTo>
                  <a:pt x="1054290" y="1004345"/>
                </a:lnTo>
                <a:lnTo>
                  <a:pt x="1044416" y="967485"/>
                </a:lnTo>
                <a:lnTo>
                  <a:pt x="564991" y="37718"/>
                </a:lnTo>
                <a:lnTo>
                  <a:pt x="546056" y="9429"/>
                </a:lnTo>
                <a:lnTo>
                  <a:pt x="527145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21510" y="2470785"/>
            <a:ext cx="1064260" cy="1068070"/>
          </a:xfrm>
          <a:custGeom>
            <a:avLst/>
            <a:gdLst/>
            <a:ahLst/>
            <a:cxnLst/>
            <a:rect l="l" t="t" r="r" b="b"/>
            <a:pathLst>
              <a:path w="1064260" h="1068070">
                <a:moveTo>
                  <a:pt x="539337" y="0"/>
                </a:moveTo>
                <a:lnTo>
                  <a:pt x="511746" y="9429"/>
                </a:lnTo>
                <a:lnTo>
                  <a:pt x="488918" y="37718"/>
                </a:lnTo>
                <a:lnTo>
                  <a:pt x="9874" y="967485"/>
                </a:lnTo>
                <a:lnTo>
                  <a:pt x="0" y="1004345"/>
                </a:lnTo>
                <a:lnTo>
                  <a:pt x="6699" y="1036526"/>
                </a:lnTo>
                <a:lnTo>
                  <a:pt x="27590" y="1059301"/>
                </a:lnTo>
                <a:lnTo>
                  <a:pt x="60293" y="1067942"/>
                </a:lnTo>
                <a:lnTo>
                  <a:pt x="993235" y="1067942"/>
                </a:lnTo>
                <a:lnTo>
                  <a:pt x="1029473" y="1059301"/>
                </a:lnTo>
                <a:lnTo>
                  <a:pt x="1056259" y="1036526"/>
                </a:lnTo>
                <a:lnTo>
                  <a:pt x="1064136" y="1004345"/>
                </a:lnTo>
                <a:lnTo>
                  <a:pt x="1043654" y="967485"/>
                </a:lnTo>
                <a:lnTo>
                  <a:pt x="589756" y="37718"/>
                </a:lnTo>
                <a:lnTo>
                  <a:pt x="566928" y="9429"/>
                </a:lnTo>
                <a:lnTo>
                  <a:pt x="539337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42199" y="2432304"/>
            <a:ext cx="1078230" cy="1087755"/>
          </a:xfrm>
          <a:custGeom>
            <a:avLst/>
            <a:gdLst/>
            <a:ahLst/>
            <a:cxnLst/>
            <a:rect l="l" t="t" r="r" b="b"/>
            <a:pathLst>
              <a:path w="1078229" h="1087754">
                <a:moveTo>
                  <a:pt x="992842" y="0"/>
                </a:moveTo>
                <a:lnTo>
                  <a:pt x="85046" y="0"/>
                </a:lnTo>
                <a:lnTo>
                  <a:pt x="37806" y="8643"/>
                </a:lnTo>
                <a:lnTo>
                  <a:pt x="9449" y="31432"/>
                </a:lnTo>
                <a:lnTo>
                  <a:pt x="0" y="63650"/>
                </a:lnTo>
                <a:lnTo>
                  <a:pt x="9481" y="100583"/>
                </a:lnTo>
                <a:lnTo>
                  <a:pt x="488525" y="1030985"/>
                </a:lnTo>
                <a:lnTo>
                  <a:pt x="511353" y="1073419"/>
                </a:lnTo>
                <a:lnTo>
                  <a:pt x="538944" y="1087564"/>
                </a:lnTo>
                <a:lnTo>
                  <a:pt x="566535" y="1073419"/>
                </a:lnTo>
                <a:lnTo>
                  <a:pt x="589363" y="1030985"/>
                </a:lnTo>
                <a:lnTo>
                  <a:pt x="1068407" y="100583"/>
                </a:lnTo>
                <a:lnTo>
                  <a:pt x="1077888" y="63650"/>
                </a:lnTo>
                <a:lnTo>
                  <a:pt x="1068439" y="31432"/>
                </a:lnTo>
                <a:lnTo>
                  <a:pt x="1040082" y="8643"/>
                </a:lnTo>
                <a:lnTo>
                  <a:pt x="992842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52873" y="1761870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FFFFFF"/>
                </a:solidFill>
                <a:cs typeface="Calibri"/>
              </a:rPr>
              <a:t>01</a:t>
            </a:r>
            <a:endParaRPr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34102" y="2967608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FFFFFF"/>
                </a:solidFill>
                <a:cs typeface="Calibri"/>
              </a:rPr>
              <a:t>03</a:t>
            </a:r>
            <a:endParaRPr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59453" y="3004515"/>
            <a:ext cx="257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FFFFFF"/>
                </a:solidFill>
                <a:cs typeface="Calibri"/>
              </a:rPr>
              <a:t>04</a:t>
            </a:r>
            <a:endParaRPr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35602" y="2722626"/>
            <a:ext cx="257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FFFFFF"/>
                </a:solidFill>
                <a:cs typeface="Calibri"/>
              </a:rPr>
              <a:t>02</a:t>
            </a:r>
            <a:endParaRPr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41111" y="1455877"/>
            <a:ext cx="187388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200" dirty="0">
                <a:solidFill>
                  <a:srgbClr val="095A82"/>
                </a:solidFill>
                <a:cs typeface="Calibri"/>
              </a:rPr>
              <a:t>A/B </a:t>
            </a:r>
            <a:r>
              <a:rPr sz="1200" spc="-5" dirty="0">
                <a:solidFill>
                  <a:srgbClr val="095A82"/>
                </a:solidFill>
                <a:cs typeface="Calibri"/>
              </a:rPr>
              <a:t>testing allows individuals,  teams, </a:t>
            </a:r>
            <a:r>
              <a:rPr sz="1200" dirty="0">
                <a:solidFill>
                  <a:srgbClr val="095A82"/>
                </a:solidFill>
                <a:cs typeface="Calibri"/>
              </a:rPr>
              <a:t>and </a:t>
            </a:r>
            <a:r>
              <a:rPr sz="1200" spc="-5" dirty="0">
                <a:solidFill>
                  <a:srgbClr val="095A82"/>
                </a:solidFill>
                <a:cs typeface="Calibri"/>
              </a:rPr>
              <a:t>companies </a:t>
            </a:r>
            <a:r>
              <a:rPr sz="1200" spc="-10" dirty="0">
                <a:solidFill>
                  <a:srgbClr val="095A82"/>
                </a:solidFill>
                <a:cs typeface="Calibri"/>
              </a:rPr>
              <a:t>make  careful </a:t>
            </a:r>
            <a:r>
              <a:rPr sz="1200" spc="-5" dirty="0">
                <a:solidFill>
                  <a:srgbClr val="095A82"/>
                </a:solidFill>
                <a:cs typeface="Calibri"/>
              </a:rPr>
              <a:t>changes to </a:t>
            </a:r>
            <a:r>
              <a:rPr sz="1200" dirty="0">
                <a:solidFill>
                  <a:srgbClr val="095A82"/>
                </a:solidFill>
                <a:cs typeface="Calibri"/>
              </a:rPr>
              <a:t>their </a:t>
            </a:r>
            <a:r>
              <a:rPr sz="1200" spc="-5" dirty="0">
                <a:solidFill>
                  <a:srgbClr val="095A82"/>
                </a:solidFill>
                <a:cs typeface="Calibri"/>
              </a:rPr>
              <a:t>user  experiences while collecting  </a:t>
            </a:r>
            <a:r>
              <a:rPr sz="1200" spc="-10" dirty="0">
                <a:solidFill>
                  <a:srgbClr val="095A82"/>
                </a:solidFill>
                <a:cs typeface="Calibri"/>
              </a:rPr>
              <a:t>data </a:t>
            </a:r>
            <a:r>
              <a:rPr sz="1200" spc="-5" dirty="0">
                <a:solidFill>
                  <a:srgbClr val="095A82"/>
                </a:solidFill>
                <a:cs typeface="Calibri"/>
              </a:rPr>
              <a:t>on </a:t>
            </a:r>
            <a:r>
              <a:rPr sz="1200" dirty="0">
                <a:solidFill>
                  <a:srgbClr val="095A82"/>
                </a:solidFill>
                <a:cs typeface="Calibri"/>
              </a:rPr>
              <a:t>the</a:t>
            </a:r>
            <a:r>
              <a:rPr sz="1200" spc="-35" dirty="0">
                <a:solidFill>
                  <a:srgbClr val="095A82"/>
                </a:solidFill>
                <a:cs typeface="Calibri"/>
              </a:rPr>
              <a:t> </a:t>
            </a:r>
            <a:r>
              <a:rPr sz="1200" spc="-5" dirty="0">
                <a:solidFill>
                  <a:srgbClr val="095A82"/>
                </a:solidFill>
                <a:cs typeface="Calibri"/>
              </a:rPr>
              <a:t>results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57061" y="2635453"/>
            <a:ext cx="23952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200" dirty="0">
                <a:solidFill>
                  <a:srgbClr val="F19C13"/>
                </a:solidFill>
                <a:cs typeface="Calibri"/>
              </a:rPr>
              <a:t>In </a:t>
            </a:r>
            <a:r>
              <a:rPr sz="1200" spc="-5" dirty="0">
                <a:solidFill>
                  <a:srgbClr val="F19C13"/>
                </a:solidFill>
                <a:cs typeface="Calibri"/>
              </a:rPr>
              <a:t>order to achieve increased sales  </a:t>
            </a:r>
            <a:r>
              <a:rPr sz="1200" spc="-10" dirty="0">
                <a:solidFill>
                  <a:srgbClr val="F19C13"/>
                </a:solidFill>
                <a:cs typeface="Calibri"/>
              </a:rPr>
              <a:t>from </a:t>
            </a:r>
            <a:r>
              <a:rPr sz="1200" spc="-5" dirty="0">
                <a:solidFill>
                  <a:srgbClr val="F19C13"/>
                </a:solidFill>
                <a:cs typeface="Calibri"/>
              </a:rPr>
              <a:t>campaign </a:t>
            </a:r>
            <a:r>
              <a:rPr sz="1200" dirty="0">
                <a:solidFill>
                  <a:srgbClr val="F19C13"/>
                </a:solidFill>
                <a:cs typeface="Calibri"/>
              </a:rPr>
              <a:t>landing </a:t>
            </a:r>
            <a:r>
              <a:rPr sz="1200" spc="-5" dirty="0">
                <a:solidFill>
                  <a:srgbClr val="F19C13"/>
                </a:solidFill>
                <a:cs typeface="Calibri"/>
              </a:rPr>
              <a:t>pages, </a:t>
            </a:r>
            <a:r>
              <a:rPr sz="1200" dirty="0">
                <a:solidFill>
                  <a:srgbClr val="F19C13"/>
                </a:solidFill>
                <a:cs typeface="Calibri"/>
              </a:rPr>
              <a:t>the  </a:t>
            </a:r>
            <a:r>
              <a:rPr sz="1200" spc="-5" dirty="0">
                <a:solidFill>
                  <a:srgbClr val="F19C13"/>
                </a:solidFill>
                <a:cs typeface="Calibri"/>
              </a:rPr>
              <a:t>team would </a:t>
            </a:r>
            <a:r>
              <a:rPr sz="1200" dirty="0">
                <a:solidFill>
                  <a:srgbClr val="F19C13"/>
                </a:solidFill>
                <a:cs typeface="Calibri"/>
              </a:rPr>
              <a:t>try A/B </a:t>
            </a:r>
            <a:r>
              <a:rPr sz="1200" spc="-5" dirty="0">
                <a:solidFill>
                  <a:srgbClr val="F19C13"/>
                </a:solidFill>
                <a:cs typeface="Calibri"/>
              </a:rPr>
              <a:t>testing changes</a:t>
            </a:r>
            <a:r>
              <a:rPr sz="1200" spc="-85" dirty="0">
                <a:solidFill>
                  <a:srgbClr val="F19C13"/>
                </a:solidFill>
                <a:cs typeface="Calibri"/>
              </a:rPr>
              <a:t> </a:t>
            </a:r>
            <a:r>
              <a:rPr sz="1200" spc="-5" dirty="0">
                <a:solidFill>
                  <a:srgbClr val="F19C13"/>
                </a:solidFill>
                <a:cs typeface="Calibri"/>
              </a:rPr>
              <a:t>to  </a:t>
            </a:r>
            <a:r>
              <a:rPr sz="1200" dirty="0">
                <a:solidFill>
                  <a:srgbClr val="F19C13"/>
                </a:solidFill>
                <a:cs typeface="Calibri"/>
              </a:rPr>
              <a:t>the headline, </a:t>
            </a:r>
            <a:r>
              <a:rPr sz="1200" spc="-5" dirty="0">
                <a:solidFill>
                  <a:srgbClr val="F19C13"/>
                </a:solidFill>
                <a:cs typeface="Calibri"/>
              </a:rPr>
              <a:t>visual </a:t>
            </a:r>
            <a:r>
              <a:rPr sz="1200" spc="-15" dirty="0">
                <a:solidFill>
                  <a:srgbClr val="F19C13"/>
                </a:solidFill>
                <a:cs typeface="Calibri"/>
              </a:rPr>
              <a:t>imagery, </a:t>
            </a:r>
            <a:r>
              <a:rPr sz="1200" spc="-10" dirty="0">
                <a:solidFill>
                  <a:srgbClr val="F19C13"/>
                </a:solidFill>
                <a:cs typeface="Calibri"/>
              </a:rPr>
              <a:t>form  </a:t>
            </a:r>
            <a:r>
              <a:rPr sz="1200" dirty="0">
                <a:solidFill>
                  <a:srgbClr val="F19C13"/>
                </a:solidFill>
                <a:cs typeface="Calibri"/>
              </a:rPr>
              <a:t>fields, </a:t>
            </a:r>
            <a:r>
              <a:rPr sz="1200" spc="-5" dirty="0">
                <a:solidFill>
                  <a:srgbClr val="F19C13"/>
                </a:solidFill>
                <a:cs typeface="Calibri"/>
              </a:rPr>
              <a:t>call to </a:t>
            </a:r>
            <a:r>
              <a:rPr sz="1200" dirty="0">
                <a:solidFill>
                  <a:srgbClr val="F19C13"/>
                </a:solidFill>
                <a:cs typeface="Calibri"/>
              </a:rPr>
              <a:t>action, and </a:t>
            </a:r>
            <a:r>
              <a:rPr sz="1200" spc="-10" dirty="0">
                <a:solidFill>
                  <a:srgbClr val="F19C13"/>
                </a:solidFill>
                <a:cs typeface="Calibri"/>
              </a:rPr>
              <a:t>overall</a:t>
            </a:r>
            <a:r>
              <a:rPr sz="1200" spc="-85" dirty="0">
                <a:solidFill>
                  <a:srgbClr val="F19C13"/>
                </a:solidFill>
                <a:cs typeface="Calibri"/>
              </a:rPr>
              <a:t> </a:t>
            </a:r>
            <a:r>
              <a:rPr sz="1200" spc="-10" dirty="0">
                <a:solidFill>
                  <a:srgbClr val="F19C13"/>
                </a:solidFill>
                <a:cs typeface="Calibri"/>
              </a:rPr>
              <a:t>layout  </a:t>
            </a:r>
            <a:r>
              <a:rPr sz="1200" spc="-5" dirty="0">
                <a:solidFill>
                  <a:srgbClr val="F19C13"/>
                </a:solidFill>
                <a:cs typeface="Calibri"/>
              </a:rPr>
              <a:t>of </a:t>
            </a:r>
            <a:r>
              <a:rPr sz="1200" dirty="0">
                <a:solidFill>
                  <a:srgbClr val="F19C13"/>
                </a:solidFill>
                <a:cs typeface="Calibri"/>
              </a:rPr>
              <a:t>the</a:t>
            </a:r>
            <a:r>
              <a:rPr sz="1200" spc="-10" dirty="0">
                <a:solidFill>
                  <a:srgbClr val="F19C13"/>
                </a:solidFill>
                <a:cs typeface="Calibri"/>
              </a:rPr>
              <a:t> </a:t>
            </a:r>
            <a:r>
              <a:rPr sz="1200" spc="-5" dirty="0">
                <a:solidFill>
                  <a:srgbClr val="F19C13"/>
                </a:solidFill>
                <a:cs typeface="Calibri"/>
              </a:rPr>
              <a:t>page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94917" y="2642692"/>
            <a:ext cx="196088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200" spc="-5" dirty="0">
                <a:solidFill>
                  <a:srgbClr val="9CB955"/>
                </a:solidFill>
                <a:cs typeface="Calibri"/>
              </a:rPr>
              <a:t>Combine </a:t>
            </a:r>
            <a:r>
              <a:rPr sz="1200" dirty="0">
                <a:solidFill>
                  <a:srgbClr val="9CB955"/>
                </a:solidFill>
                <a:cs typeface="Calibri"/>
              </a:rPr>
              <a:t>the </a:t>
            </a:r>
            <a:r>
              <a:rPr sz="1200" spc="-10" dirty="0">
                <a:solidFill>
                  <a:srgbClr val="9CB955"/>
                </a:solidFill>
                <a:cs typeface="Calibri"/>
              </a:rPr>
              <a:t>effect </a:t>
            </a:r>
            <a:r>
              <a:rPr sz="1200" spc="-5" dirty="0">
                <a:solidFill>
                  <a:srgbClr val="9CB955"/>
                </a:solidFill>
                <a:cs typeface="Calibri"/>
              </a:rPr>
              <a:t>of </a:t>
            </a:r>
            <a:r>
              <a:rPr sz="1200" dirty="0">
                <a:solidFill>
                  <a:srgbClr val="9CB955"/>
                </a:solidFill>
                <a:cs typeface="Calibri"/>
              </a:rPr>
              <a:t>multiple  winning </a:t>
            </a:r>
            <a:r>
              <a:rPr sz="1200" spc="-5" dirty="0">
                <a:solidFill>
                  <a:srgbClr val="9CB955"/>
                </a:solidFill>
                <a:cs typeface="Calibri"/>
              </a:rPr>
              <a:t>changes </a:t>
            </a:r>
            <a:r>
              <a:rPr sz="1200" spc="-10" dirty="0">
                <a:solidFill>
                  <a:srgbClr val="9CB955"/>
                </a:solidFill>
                <a:cs typeface="Calibri"/>
              </a:rPr>
              <a:t>from  </a:t>
            </a:r>
            <a:r>
              <a:rPr sz="1200" spc="-5" dirty="0">
                <a:solidFill>
                  <a:srgbClr val="9CB955"/>
                </a:solidFill>
                <a:cs typeface="Calibri"/>
              </a:rPr>
              <a:t>experiments to </a:t>
            </a:r>
            <a:r>
              <a:rPr sz="1200" spc="-10" dirty="0">
                <a:solidFill>
                  <a:srgbClr val="9CB955"/>
                </a:solidFill>
                <a:cs typeface="Calibri"/>
              </a:rPr>
              <a:t>demonstrate  </a:t>
            </a:r>
            <a:r>
              <a:rPr sz="1200" dirty="0">
                <a:solidFill>
                  <a:srgbClr val="9CB955"/>
                </a:solidFill>
                <a:cs typeface="Calibri"/>
              </a:rPr>
              <a:t>the </a:t>
            </a:r>
            <a:r>
              <a:rPr sz="1200" spc="-5" dirty="0">
                <a:solidFill>
                  <a:srgbClr val="9CB955"/>
                </a:solidFill>
                <a:cs typeface="Calibri"/>
              </a:rPr>
              <a:t>measurable improvement  of </a:t>
            </a:r>
            <a:r>
              <a:rPr sz="1200" dirty="0">
                <a:solidFill>
                  <a:srgbClr val="9CB955"/>
                </a:solidFill>
                <a:cs typeface="Calibri"/>
              </a:rPr>
              <a:t>the new </a:t>
            </a:r>
            <a:r>
              <a:rPr sz="1200" spc="-5" dirty="0">
                <a:solidFill>
                  <a:srgbClr val="9CB955"/>
                </a:solidFill>
                <a:cs typeface="Calibri"/>
              </a:rPr>
              <a:t>experience over</a:t>
            </a:r>
            <a:r>
              <a:rPr sz="1200" spc="-90" dirty="0">
                <a:solidFill>
                  <a:srgbClr val="9CB955"/>
                </a:solidFill>
                <a:cs typeface="Calibri"/>
              </a:rPr>
              <a:t> </a:t>
            </a:r>
            <a:r>
              <a:rPr sz="1200" dirty="0">
                <a:solidFill>
                  <a:srgbClr val="9CB955"/>
                </a:solidFill>
                <a:cs typeface="Calibri"/>
              </a:rPr>
              <a:t>the  </a:t>
            </a:r>
            <a:r>
              <a:rPr sz="1200" spc="-5" dirty="0">
                <a:solidFill>
                  <a:srgbClr val="9CB955"/>
                </a:solidFill>
                <a:cs typeface="Calibri"/>
              </a:rPr>
              <a:t>old </a:t>
            </a:r>
            <a:r>
              <a:rPr sz="1200" dirty="0">
                <a:solidFill>
                  <a:srgbClr val="9CB955"/>
                </a:solidFill>
                <a:cs typeface="Calibri"/>
              </a:rPr>
              <a:t>one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80714" y="3728415"/>
            <a:ext cx="28009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spcBef>
                <a:spcPts val="100"/>
              </a:spcBef>
            </a:pPr>
            <a:r>
              <a:rPr sz="1200" spc="-5" dirty="0">
                <a:solidFill>
                  <a:srgbClr val="0D80B8"/>
                </a:solidFill>
                <a:cs typeface="Calibri"/>
              </a:rPr>
              <a:t>More </a:t>
            </a:r>
            <a:r>
              <a:rPr sz="1200" dirty="0">
                <a:solidFill>
                  <a:srgbClr val="0D80B8"/>
                </a:solidFill>
                <a:cs typeface="Calibri"/>
              </a:rPr>
              <a:t>than </a:t>
            </a:r>
            <a:r>
              <a:rPr sz="1200" spc="-5" dirty="0">
                <a:solidFill>
                  <a:srgbClr val="0D80B8"/>
                </a:solidFill>
                <a:cs typeface="Calibri"/>
              </a:rPr>
              <a:t>just answering </a:t>
            </a:r>
            <a:r>
              <a:rPr sz="1200" dirty="0">
                <a:solidFill>
                  <a:srgbClr val="0D80B8"/>
                </a:solidFill>
                <a:cs typeface="Calibri"/>
              </a:rPr>
              <a:t>a one-off </a:t>
            </a:r>
            <a:r>
              <a:rPr sz="1200" spc="-5" dirty="0">
                <a:solidFill>
                  <a:srgbClr val="0D80B8"/>
                </a:solidFill>
                <a:cs typeface="Calibri"/>
              </a:rPr>
              <a:t>question  or settling </a:t>
            </a:r>
            <a:r>
              <a:rPr sz="1200" dirty="0">
                <a:solidFill>
                  <a:srgbClr val="0D80B8"/>
                </a:solidFill>
                <a:cs typeface="Calibri"/>
              </a:rPr>
              <a:t>a </a:t>
            </a:r>
            <a:r>
              <a:rPr sz="1200" spc="-5" dirty="0">
                <a:solidFill>
                  <a:srgbClr val="0D80B8"/>
                </a:solidFill>
                <a:cs typeface="Calibri"/>
              </a:rPr>
              <a:t>disagreement, </a:t>
            </a:r>
            <a:r>
              <a:rPr sz="1200" dirty="0">
                <a:solidFill>
                  <a:srgbClr val="0D80B8"/>
                </a:solidFill>
                <a:cs typeface="Calibri"/>
              </a:rPr>
              <a:t>AB </a:t>
            </a:r>
            <a:r>
              <a:rPr sz="1200" spc="-5" dirty="0">
                <a:solidFill>
                  <a:srgbClr val="0D80B8"/>
                </a:solidFill>
                <a:cs typeface="Calibri"/>
              </a:rPr>
              <a:t>testing </a:t>
            </a:r>
            <a:r>
              <a:rPr sz="1200" spc="-10" dirty="0">
                <a:solidFill>
                  <a:srgbClr val="0D80B8"/>
                </a:solidFill>
                <a:cs typeface="Calibri"/>
              </a:rPr>
              <a:t>can </a:t>
            </a:r>
            <a:r>
              <a:rPr sz="1200" dirty="0">
                <a:solidFill>
                  <a:srgbClr val="0D80B8"/>
                </a:solidFill>
                <a:cs typeface="Calibri"/>
              </a:rPr>
              <a:t>be  </a:t>
            </a:r>
            <a:r>
              <a:rPr sz="1200" spc="-5" dirty="0">
                <a:solidFill>
                  <a:srgbClr val="0D80B8"/>
                </a:solidFill>
                <a:cs typeface="Calibri"/>
              </a:rPr>
              <a:t>used consistently to continually </a:t>
            </a:r>
            <a:r>
              <a:rPr sz="1200" spc="-10" dirty="0">
                <a:solidFill>
                  <a:srgbClr val="0D80B8"/>
                </a:solidFill>
                <a:cs typeface="Calibri"/>
              </a:rPr>
              <a:t>improve </a:t>
            </a:r>
            <a:r>
              <a:rPr sz="1200" dirty="0">
                <a:solidFill>
                  <a:srgbClr val="0D80B8"/>
                </a:solidFill>
                <a:cs typeface="Calibri"/>
              </a:rPr>
              <a:t>a  </a:t>
            </a:r>
            <a:r>
              <a:rPr sz="1200" spc="-5" dirty="0">
                <a:solidFill>
                  <a:srgbClr val="0D80B8"/>
                </a:solidFill>
                <a:cs typeface="Calibri"/>
              </a:rPr>
              <a:t>given experience, improving </a:t>
            </a:r>
            <a:r>
              <a:rPr sz="1200" dirty="0">
                <a:solidFill>
                  <a:srgbClr val="0D80B8"/>
                </a:solidFill>
                <a:cs typeface="Calibri"/>
              </a:rPr>
              <a:t>a </a:t>
            </a:r>
            <a:r>
              <a:rPr sz="1200" spc="-5" dirty="0">
                <a:solidFill>
                  <a:srgbClr val="0D80B8"/>
                </a:solidFill>
                <a:cs typeface="Calibri"/>
              </a:rPr>
              <a:t>single goal </a:t>
            </a:r>
            <a:r>
              <a:rPr sz="1200" spc="-15" dirty="0">
                <a:solidFill>
                  <a:srgbClr val="0D80B8"/>
                </a:solidFill>
                <a:cs typeface="Calibri"/>
              </a:rPr>
              <a:t>like  </a:t>
            </a:r>
            <a:r>
              <a:rPr sz="1200" spc="-10" dirty="0">
                <a:solidFill>
                  <a:srgbClr val="0D80B8"/>
                </a:solidFill>
                <a:cs typeface="Calibri"/>
              </a:rPr>
              <a:t>conversion </a:t>
            </a:r>
            <a:r>
              <a:rPr sz="1200" spc="-15" dirty="0">
                <a:solidFill>
                  <a:srgbClr val="0D80B8"/>
                </a:solidFill>
                <a:cs typeface="Calibri"/>
              </a:rPr>
              <a:t>rate </a:t>
            </a:r>
            <a:r>
              <a:rPr sz="1200" spc="-5" dirty="0">
                <a:solidFill>
                  <a:srgbClr val="0D80B8"/>
                </a:solidFill>
                <a:cs typeface="Calibri"/>
              </a:rPr>
              <a:t>over </a:t>
            </a:r>
            <a:r>
              <a:rPr sz="1200" dirty="0">
                <a:solidFill>
                  <a:srgbClr val="0D80B8"/>
                </a:solidFill>
                <a:cs typeface="Calibri"/>
              </a:rPr>
              <a:t>time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3909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270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4 Steps of A/B</a:t>
            </a:r>
            <a:r>
              <a:rPr sz="2800" spc="-10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1782392" y="982980"/>
            <a:ext cx="2652447" cy="3776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96972" y="1122781"/>
            <a:ext cx="1568450" cy="7518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79400">
              <a:spcBef>
                <a:spcPts val="434"/>
              </a:spcBef>
            </a:pPr>
            <a:r>
              <a:rPr sz="1400" b="1" spc="-5" dirty="0">
                <a:solidFill>
                  <a:srgbClr val="FFFFFF"/>
                </a:solidFill>
                <a:cs typeface="Calibri"/>
              </a:rPr>
              <a:t>Analyze</a:t>
            </a:r>
            <a:r>
              <a:rPr sz="1400" b="1" spc="-4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cs typeface="Calibri"/>
              </a:rPr>
              <a:t>Data: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106680" marR="5080" indent="-94615">
              <a:spcBef>
                <a:spcPts val="340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Define your</a:t>
            </a:r>
            <a:r>
              <a:rPr sz="1400" spc="-8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objective  and metrics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to</a:t>
            </a:r>
            <a:r>
              <a:rPr sz="1400" spc="-2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test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67916" y="2879852"/>
            <a:ext cx="1549400" cy="922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975" marR="299085" algn="ctr"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cs typeface="Calibri"/>
              </a:rPr>
              <a:t>Construct</a:t>
            </a:r>
            <a:r>
              <a:rPr sz="1400" b="1" spc="-10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cs typeface="Calibri"/>
              </a:rPr>
              <a:t>an  </a:t>
            </a:r>
            <a:r>
              <a:rPr sz="1400" b="1" spc="-5" dirty="0">
                <a:solidFill>
                  <a:srgbClr val="FFFFFF"/>
                </a:solidFill>
                <a:cs typeface="Calibri"/>
              </a:rPr>
              <a:t>experiment: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algn="ctr">
              <a:spcBef>
                <a:spcPts val="340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Select technology</a:t>
            </a:r>
            <a:r>
              <a:rPr sz="1400" spc="-6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for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3810" algn="ctr"/>
            <a:r>
              <a:rPr sz="1400" spc="-10" dirty="0">
                <a:solidFill>
                  <a:srgbClr val="FFFFFF"/>
                </a:solidFill>
                <a:cs typeface="Calibri"/>
              </a:rPr>
              <a:t>test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28284" y="982980"/>
            <a:ext cx="2652447" cy="3776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15380" y="1122781"/>
            <a:ext cx="1431290" cy="7518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034" indent="-13970">
              <a:spcBef>
                <a:spcPts val="434"/>
              </a:spcBef>
            </a:pPr>
            <a:r>
              <a:rPr sz="1400" b="1" dirty="0">
                <a:solidFill>
                  <a:srgbClr val="FFFFFF"/>
                </a:solidFill>
                <a:cs typeface="Calibri"/>
              </a:rPr>
              <a:t>Form a</a:t>
            </a:r>
            <a:r>
              <a:rPr sz="1400" b="1" spc="-11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cs typeface="Calibri"/>
              </a:rPr>
              <a:t>hypothesis: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422909" marR="17145" indent="-396875">
              <a:spcBef>
                <a:spcPts val="340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Define your</a:t>
            </a:r>
            <a:r>
              <a:rPr sz="1400" spc="-5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testing 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strategy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34509" y="2790291"/>
            <a:ext cx="1513205" cy="9645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67640">
              <a:spcBef>
                <a:spcPts val="434"/>
              </a:spcBef>
            </a:pPr>
            <a:r>
              <a:rPr sz="1400" b="1" spc="-5" dirty="0">
                <a:solidFill>
                  <a:srgbClr val="FFFFFF"/>
                </a:solidFill>
                <a:cs typeface="Calibri"/>
              </a:rPr>
              <a:t>Interpret</a:t>
            </a:r>
            <a:r>
              <a:rPr sz="1400" b="1" spc="-5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cs typeface="Calibri"/>
              </a:rPr>
              <a:t>result: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12700" marR="5080" indent="-2540" algn="ctr">
              <a:spcBef>
                <a:spcPts val="335"/>
              </a:spcBef>
            </a:pPr>
            <a:r>
              <a:rPr sz="1400" spc="-10" dirty="0">
                <a:solidFill>
                  <a:srgbClr val="FFFFFF"/>
                </a:solidFill>
                <a:cs typeface="Calibri"/>
              </a:rPr>
              <a:t>Review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analytics,  implement the  winner and </a:t>
            </a:r>
            <a:r>
              <a:rPr sz="1400" dirty="0">
                <a:solidFill>
                  <a:srgbClr val="FFFFFF"/>
                </a:solidFill>
                <a:cs typeface="Calibri"/>
              </a:rPr>
              <a:t>try</a:t>
            </a:r>
            <a:r>
              <a:rPr sz="1400" spc="-5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again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0301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4569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Why to Use Statistical</a:t>
            </a:r>
            <a:r>
              <a:rPr sz="2800" spc="1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Testing?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838700" y="2203704"/>
            <a:ext cx="829310" cy="220979"/>
          </a:xfrm>
          <a:custGeom>
            <a:avLst/>
            <a:gdLst/>
            <a:ahLst/>
            <a:cxnLst/>
            <a:rect l="l" t="t" r="r" b="b"/>
            <a:pathLst>
              <a:path w="829310" h="220980">
                <a:moveTo>
                  <a:pt x="0" y="0"/>
                </a:moveTo>
                <a:lnTo>
                  <a:pt x="554354" y="201168"/>
                </a:lnTo>
                <a:lnTo>
                  <a:pt x="829055" y="220979"/>
                </a:lnTo>
                <a:lnTo>
                  <a:pt x="0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93435" y="2404872"/>
            <a:ext cx="274320" cy="657225"/>
          </a:xfrm>
          <a:custGeom>
            <a:avLst/>
            <a:gdLst/>
            <a:ahLst/>
            <a:cxnLst/>
            <a:rect l="l" t="t" r="r" b="b"/>
            <a:pathLst>
              <a:path w="274320" h="657225">
                <a:moveTo>
                  <a:pt x="0" y="0"/>
                </a:moveTo>
                <a:lnTo>
                  <a:pt x="0" y="656844"/>
                </a:lnTo>
                <a:lnTo>
                  <a:pt x="274319" y="19811"/>
                </a:lnTo>
                <a:lnTo>
                  <a:pt x="0" y="0"/>
                </a:lnTo>
                <a:close/>
              </a:path>
            </a:pathLst>
          </a:custGeom>
          <a:solidFill>
            <a:srgbClr val="095F8A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38700" y="2203704"/>
            <a:ext cx="554990" cy="858519"/>
          </a:xfrm>
          <a:custGeom>
            <a:avLst/>
            <a:gdLst/>
            <a:ahLst/>
            <a:cxnLst/>
            <a:rect l="l" t="t" r="r" b="b"/>
            <a:pathLst>
              <a:path w="554989" h="858519">
                <a:moveTo>
                  <a:pt x="0" y="0"/>
                </a:moveTo>
                <a:lnTo>
                  <a:pt x="0" y="662051"/>
                </a:lnTo>
                <a:lnTo>
                  <a:pt x="554736" y="858012"/>
                </a:lnTo>
                <a:lnTo>
                  <a:pt x="554736" y="200913"/>
                </a:lnTo>
                <a:lnTo>
                  <a:pt x="0" y="0"/>
                </a:lnTo>
                <a:close/>
              </a:path>
            </a:pathLst>
          </a:custGeom>
          <a:solidFill>
            <a:srgbClr val="50BCF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53384" y="2203704"/>
            <a:ext cx="829310" cy="220979"/>
          </a:xfrm>
          <a:custGeom>
            <a:avLst/>
            <a:gdLst/>
            <a:ahLst/>
            <a:cxnLst/>
            <a:rect l="l" t="t" r="r" b="b"/>
            <a:pathLst>
              <a:path w="829310" h="220980">
                <a:moveTo>
                  <a:pt x="829055" y="0"/>
                </a:moveTo>
                <a:lnTo>
                  <a:pt x="0" y="220979"/>
                </a:lnTo>
                <a:lnTo>
                  <a:pt x="277113" y="201168"/>
                </a:lnTo>
                <a:lnTo>
                  <a:pt x="829055" y="0"/>
                </a:lnTo>
                <a:close/>
              </a:path>
            </a:pathLst>
          </a:custGeom>
          <a:solidFill>
            <a:srgbClr val="AFC3C7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53384" y="2404872"/>
            <a:ext cx="277495" cy="657225"/>
          </a:xfrm>
          <a:custGeom>
            <a:avLst/>
            <a:gdLst/>
            <a:ahLst/>
            <a:cxnLst/>
            <a:rect l="l" t="t" r="r" b="b"/>
            <a:pathLst>
              <a:path w="277495" h="657225">
                <a:moveTo>
                  <a:pt x="277367" y="0"/>
                </a:moveTo>
                <a:lnTo>
                  <a:pt x="0" y="19811"/>
                </a:lnTo>
                <a:lnTo>
                  <a:pt x="277367" y="656844"/>
                </a:lnTo>
                <a:lnTo>
                  <a:pt x="277367" y="0"/>
                </a:lnTo>
                <a:close/>
              </a:path>
            </a:pathLst>
          </a:custGeom>
          <a:solidFill>
            <a:srgbClr val="7999A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30752" y="2203704"/>
            <a:ext cx="551815" cy="858519"/>
          </a:xfrm>
          <a:custGeom>
            <a:avLst/>
            <a:gdLst/>
            <a:ahLst/>
            <a:cxnLst/>
            <a:rect l="l" t="t" r="r" b="b"/>
            <a:pathLst>
              <a:path w="551814" h="858519">
                <a:moveTo>
                  <a:pt x="551688" y="0"/>
                </a:moveTo>
                <a:lnTo>
                  <a:pt x="0" y="200913"/>
                </a:lnTo>
                <a:lnTo>
                  <a:pt x="0" y="858012"/>
                </a:lnTo>
                <a:lnTo>
                  <a:pt x="551688" y="662051"/>
                </a:lnTo>
                <a:lnTo>
                  <a:pt x="551688" y="0"/>
                </a:lnTo>
                <a:close/>
              </a:path>
            </a:pathLst>
          </a:custGeom>
          <a:solidFill>
            <a:srgbClr val="D0DBDE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08120" y="3272028"/>
            <a:ext cx="1104900" cy="396240"/>
          </a:xfrm>
          <a:custGeom>
            <a:avLst/>
            <a:gdLst/>
            <a:ahLst/>
            <a:cxnLst/>
            <a:rect l="l" t="t" r="r" b="b"/>
            <a:pathLst>
              <a:path w="1104900" h="396239">
                <a:moveTo>
                  <a:pt x="554989" y="0"/>
                </a:moveTo>
                <a:lnTo>
                  <a:pt x="0" y="200533"/>
                </a:lnTo>
                <a:lnTo>
                  <a:pt x="554989" y="396240"/>
                </a:lnTo>
                <a:lnTo>
                  <a:pt x="1104900" y="200533"/>
                </a:lnTo>
                <a:lnTo>
                  <a:pt x="554989" y="0"/>
                </a:lnTo>
                <a:close/>
              </a:path>
            </a:pathLst>
          </a:custGeom>
          <a:solidFill>
            <a:srgbClr val="C4D59A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62855" y="3473196"/>
            <a:ext cx="550545" cy="678180"/>
          </a:xfrm>
          <a:custGeom>
            <a:avLst/>
            <a:gdLst/>
            <a:ahLst/>
            <a:cxnLst/>
            <a:rect l="l" t="t" r="r" b="b"/>
            <a:pathLst>
              <a:path w="550545" h="678179">
                <a:moveTo>
                  <a:pt x="550164" y="0"/>
                </a:moveTo>
                <a:lnTo>
                  <a:pt x="0" y="195579"/>
                </a:lnTo>
                <a:lnTo>
                  <a:pt x="0" y="678179"/>
                </a:lnTo>
                <a:lnTo>
                  <a:pt x="550164" y="0"/>
                </a:lnTo>
                <a:close/>
              </a:path>
            </a:pathLst>
          </a:custGeom>
          <a:solidFill>
            <a:srgbClr val="77913A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8120" y="3473196"/>
            <a:ext cx="554990" cy="678180"/>
          </a:xfrm>
          <a:custGeom>
            <a:avLst/>
            <a:gdLst/>
            <a:ahLst/>
            <a:cxnLst/>
            <a:rect l="l" t="t" r="r" b="b"/>
            <a:pathLst>
              <a:path w="554989" h="678179">
                <a:moveTo>
                  <a:pt x="0" y="0"/>
                </a:moveTo>
                <a:lnTo>
                  <a:pt x="554735" y="678179"/>
                </a:lnTo>
                <a:lnTo>
                  <a:pt x="554735" y="195579"/>
                </a:lnTo>
                <a:lnTo>
                  <a:pt x="0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62855" y="2503932"/>
            <a:ext cx="550545" cy="858519"/>
          </a:xfrm>
          <a:custGeom>
            <a:avLst/>
            <a:gdLst/>
            <a:ahLst/>
            <a:cxnLst/>
            <a:rect l="l" t="t" r="r" b="b"/>
            <a:pathLst>
              <a:path w="550545" h="858520">
                <a:moveTo>
                  <a:pt x="550164" y="0"/>
                </a:moveTo>
                <a:lnTo>
                  <a:pt x="0" y="200913"/>
                </a:lnTo>
                <a:lnTo>
                  <a:pt x="0" y="858012"/>
                </a:lnTo>
                <a:lnTo>
                  <a:pt x="550164" y="659638"/>
                </a:lnTo>
                <a:lnTo>
                  <a:pt x="55016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08120" y="2305811"/>
            <a:ext cx="1104900" cy="399415"/>
          </a:xfrm>
          <a:custGeom>
            <a:avLst/>
            <a:gdLst/>
            <a:ahLst/>
            <a:cxnLst/>
            <a:rect l="l" t="t" r="r" b="b"/>
            <a:pathLst>
              <a:path w="1104900" h="399414">
                <a:moveTo>
                  <a:pt x="554989" y="0"/>
                </a:moveTo>
                <a:lnTo>
                  <a:pt x="0" y="198374"/>
                </a:lnTo>
                <a:lnTo>
                  <a:pt x="554989" y="399288"/>
                </a:lnTo>
                <a:lnTo>
                  <a:pt x="1104900" y="198374"/>
                </a:lnTo>
                <a:lnTo>
                  <a:pt x="55498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08120" y="2503932"/>
            <a:ext cx="554990" cy="858519"/>
          </a:xfrm>
          <a:custGeom>
            <a:avLst/>
            <a:gdLst/>
            <a:ahLst/>
            <a:cxnLst/>
            <a:rect l="l" t="t" r="r" b="b"/>
            <a:pathLst>
              <a:path w="554989" h="858520">
                <a:moveTo>
                  <a:pt x="0" y="0"/>
                </a:moveTo>
                <a:lnTo>
                  <a:pt x="0" y="659638"/>
                </a:lnTo>
                <a:lnTo>
                  <a:pt x="554735" y="858012"/>
                </a:lnTo>
                <a:lnTo>
                  <a:pt x="554735" y="200913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62855" y="1528572"/>
            <a:ext cx="550545" cy="879475"/>
          </a:xfrm>
          <a:custGeom>
            <a:avLst/>
            <a:gdLst/>
            <a:ahLst/>
            <a:cxnLst/>
            <a:rect l="l" t="t" r="r" b="b"/>
            <a:pathLst>
              <a:path w="550545" h="879475">
                <a:moveTo>
                  <a:pt x="0" y="0"/>
                </a:moveTo>
                <a:lnTo>
                  <a:pt x="0" y="879347"/>
                </a:lnTo>
                <a:lnTo>
                  <a:pt x="550164" y="678688"/>
                </a:lnTo>
                <a:lnTo>
                  <a:pt x="0" y="0"/>
                </a:lnTo>
                <a:close/>
              </a:path>
            </a:pathLst>
          </a:custGeom>
          <a:solidFill>
            <a:srgbClr val="07436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08120" y="1528572"/>
            <a:ext cx="554990" cy="879475"/>
          </a:xfrm>
          <a:custGeom>
            <a:avLst/>
            <a:gdLst/>
            <a:ahLst/>
            <a:cxnLst/>
            <a:rect l="l" t="t" r="r" b="b"/>
            <a:pathLst>
              <a:path w="554989" h="879475">
                <a:moveTo>
                  <a:pt x="554735" y="0"/>
                </a:moveTo>
                <a:lnTo>
                  <a:pt x="0" y="678688"/>
                </a:lnTo>
                <a:lnTo>
                  <a:pt x="554735" y="879347"/>
                </a:lnTo>
                <a:lnTo>
                  <a:pt x="554735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68623" y="2816351"/>
            <a:ext cx="829310" cy="657225"/>
          </a:xfrm>
          <a:custGeom>
            <a:avLst/>
            <a:gdLst/>
            <a:ahLst/>
            <a:cxnLst/>
            <a:rect l="l" t="t" r="r" b="b"/>
            <a:pathLst>
              <a:path w="829310" h="657225">
                <a:moveTo>
                  <a:pt x="829055" y="0"/>
                </a:moveTo>
                <a:lnTo>
                  <a:pt x="0" y="436245"/>
                </a:lnTo>
                <a:lnTo>
                  <a:pt x="829055" y="656844"/>
                </a:lnTo>
                <a:lnTo>
                  <a:pt x="829055" y="0"/>
                </a:lnTo>
                <a:close/>
              </a:path>
            </a:pathLst>
          </a:custGeom>
          <a:solidFill>
            <a:srgbClr val="0F7E7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468623" y="2615183"/>
            <a:ext cx="829310" cy="637540"/>
          </a:xfrm>
          <a:custGeom>
            <a:avLst/>
            <a:gdLst/>
            <a:ahLst/>
            <a:cxnLst/>
            <a:rect l="l" t="t" r="r" b="b"/>
            <a:pathLst>
              <a:path w="829310" h="637539">
                <a:moveTo>
                  <a:pt x="277113" y="0"/>
                </a:moveTo>
                <a:lnTo>
                  <a:pt x="0" y="637032"/>
                </a:lnTo>
                <a:lnTo>
                  <a:pt x="829055" y="200787"/>
                </a:lnTo>
                <a:lnTo>
                  <a:pt x="277113" y="0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38700" y="2808732"/>
            <a:ext cx="829310" cy="657225"/>
          </a:xfrm>
          <a:custGeom>
            <a:avLst/>
            <a:gdLst/>
            <a:ahLst/>
            <a:cxnLst/>
            <a:rect l="l" t="t" r="r" b="b"/>
            <a:pathLst>
              <a:path w="829310" h="657225">
                <a:moveTo>
                  <a:pt x="0" y="0"/>
                </a:moveTo>
                <a:lnTo>
                  <a:pt x="0" y="656844"/>
                </a:lnTo>
                <a:lnTo>
                  <a:pt x="829055" y="438785"/>
                </a:lnTo>
                <a:lnTo>
                  <a:pt x="0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38700" y="2610611"/>
            <a:ext cx="829310" cy="637540"/>
          </a:xfrm>
          <a:custGeom>
            <a:avLst/>
            <a:gdLst/>
            <a:ahLst/>
            <a:cxnLst/>
            <a:rect l="l" t="t" r="r" b="b"/>
            <a:pathLst>
              <a:path w="829310" h="637539">
                <a:moveTo>
                  <a:pt x="554354" y="0"/>
                </a:moveTo>
                <a:lnTo>
                  <a:pt x="0" y="198246"/>
                </a:lnTo>
                <a:lnTo>
                  <a:pt x="829055" y="637032"/>
                </a:lnTo>
                <a:lnTo>
                  <a:pt x="554354" y="0"/>
                </a:lnTo>
                <a:close/>
              </a:path>
            </a:pathLst>
          </a:custGeom>
          <a:solidFill>
            <a:srgbClr val="B97609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53861" y="2206244"/>
            <a:ext cx="2369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200" b="1" spc="-55" dirty="0">
                <a:solidFill>
                  <a:srgbClr val="0D80B8"/>
                </a:solidFill>
                <a:cs typeface="Calibri"/>
              </a:rPr>
              <a:t>To </a:t>
            </a:r>
            <a:r>
              <a:rPr sz="1200" b="1" spc="-10" dirty="0">
                <a:solidFill>
                  <a:srgbClr val="0D80B8"/>
                </a:solidFill>
                <a:cs typeface="Calibri"/>
              </a:rPr>
              <a:t>test </a:t>
            </a:r>
            <a:r>
              <a:rPr sz="1200" b="1" dirty="0">
                <a:solidFill>
                  <a:srgbClr val="0D80B8"/>
                </a:solidFill>
                <a:cs typeface="Calibri"/>
              </a:rPr>
              <a:t>the </a:t>
            </a:r>
            <a:r>
              <a:rPr sz="1200" b="1" spc="-5" dirty="0">
                <a:solidFill>
                  <a:srgbClr val="0D80B8"/>
                </a:solidFill>
                <a:cs typeface="Calibri"/>
              </a:rPr>
              <a:t>significance </a:t>
            </a:r>
            <a:r>
              <a:rPr sz="1200" b="1" dirty="0">
                <a:solidFill>
                  <a:srgbClr val="0D80B8"/>
                </a:solidFill>
                <a:cs typeface="Calibri"/>
              </a:rPr>
              <a:t>of </a:t>
            </a:r>
            <a:r>
              <a:rPr sz="1200" b="1" spc="-5" dirty="0">
                <a:solidFill>
                  <a:srgbClr val="0D80B8"/>
                </a:solidFill>
                <a:cs typeface="Calibri"/>
              </a:rPr>
              <a:t>association  between </a:t>
            </a:r>
            <a:r>
              <a:rPr sz="1200" b="1" dirty="0">
                <a:solidFill>
                  <a:srgbClr val="0D80B8"/>
                </a:solidFill>
                <a:cs typeface="Calibri"/>
              </a:rPr>
              <a:t>two </a:t>
            </a:r>
            <a:r>
              <a:rPr sz="1200" b="1" spc="-5" dirty="0">
                <a:solidFill>
                  <a:srgbClr val="0D80B8"/>
                </a:solidFill>
                <a:cs typeface="Calibri"/>
              </a:rPr>
              <a:t>variables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53861" y="3094101"/>
            <a:ext cx="2504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200" b="1" spc="-55" dirty="0">
                <a:solidFill>
                  <a:srgbClr val="F19C13"/>
                </a:solidFill>
                <a:cs typeface="Calibri"/>
              </a:rPr>
              <a:t>To </a:t>
            </a:r>
            <a:r>
              <a:rPr sz="1200" b="1" spc="-10" dirty="0">
                <a:solidFill>
                  <a:srgbClr val="F19C13"/>
                </a:solidFill>
                <a:cs typeface="Calibri"/>
              </a:rPr>
              <a:t>test </a:t>
            </a:r>
            <a:r>
              <a:rPr sz="1200" b="1" dirty="0">
                <a:solidFill>
                  <a:srgbClr val="F19C13"/>
                </a:solidFill>
                <a:cs typeface="Calibri"/>
              </a:rPr>
              <a:t>the </a:t>
            </a:r>
            <a:r>
              <a:rPr sz="1200" b="1" spc="-5" dirty="0">
                <a:solidFill>
                  <a:srgbClr val="F19C13"/>
                </a:solidFill>
                <a:cs typeface="Calibri"/>
              </a:rPr>
              <a:t>difference </a:t>
            </a:r>
            <a:r>
              <a:rPr sz="1200" b="1" dirty="0">
                <a:solidFill>
                  <a:srgbClr val="F19C13"/>
                </a:solidFill>
                <a:cs typeface="Calibri"/>
              </a:rPr>
              <a:t>in proportions  </a:t>
            </a:r>
            <a:r>
              <a:rPr sz="1200" b="1" spc="-5" dirty="0">
                <a:solidFill>
                  <a:srgbClr val="F19C13"/>
                </a:solidFill>
                <a:cs typeface="Calibri"/>
              </a:rPr>
              <a:t>between </a:t>
            </a:r>
            <a:r>
              <a:rPr sz="1200" b="1" dirty="0">
                <a:solidFill>
                  <a:srgbClr val="F19C13"/>
                </a:solidFill>
                <a:cs typeface="Calibri"/>
              </a:rPr>
              <a:t>two </a:t>
            </a:r>
            <a:r>
              <a:rPr sz="1200" b="1" spc="-5" dirty="0">
                <a:solidFill>
                  <a:srgbClr val="F19C13"/>
                </a:solidFill>
                <a:cs typeface="Calibri"/>
              </a:rPr>
              <a:t>independent populations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83996" y="2201926"/>
            <a:ext cx="2473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55" dirty="0">
                <a:solidFill>
                  <a:srgbClr val="7999A0"/>
                </a:solidFill>
                <a:cs typeface="Calibri"/>
              </a:rPr>
              <a:t>To </a:t>
            </a:r>
            <a:r>
              <a:rPr sz="1200" b="1" dirty="0">
                <a:solidFill>
                  <a:srgbClr val="7999A0"/>
                </a:solidFill>
                <a:cs typeface="Calibri"/>
              </a:rPr>
              <a:t>find the </a:t>
            </a:r>
            <a:r>
              <a:rPr sz="1200" b="1" spc="-5" dirty="0">
                <a:solidFill>
                  <a:srgbClr val="7999A0"/>
                </a:solidFill>
                <a:cs typeface="Calibri"/>
              </a:rPr>
              <a:t>difference </a:t>
            </a:r>
            <a:r>
              <a:rPr sz="1200" b="1" dirty="0">
                <a:solidFill>
                  <a:srgbClr val="7999A0"/>
                </a:solidFill>
                <a:cs typeface="Calibri"/>
              </a:rPr>
              <a:t>in </a:t>
            </a:r>
            <a:r>
              <a:rPr sz="1200" b="1" spc="-5" dirty="0">
                <a:solidFill>
                  <a:srgbClr val="7999A0"/>
                </a:solidFill>
                <a:cs typeface="Calibri"/>
              </a:rPr>
              <a:t>sample</a:t>
            </a:r>
            <a:r>
              <a:rPr sz="1200" b="1" spc="-20" dirty="0">
                <a:solidFill>
                  <a:srgbClr val="7999A0"/>
                </a:solidFill>
                <a:cs typeface="Calibri"/>
              </a:rPr>
              <a:t> </a:t>
            </a:r>
            <a:r>
              <a:rPr sz="1200" b="1" spc="-5" dirty="0">
                <a:solidFill>
                  <a:srgbClr val="7999A0"/>
                </a:solidFill>
                <a:cs typeface="Calibri"/>
              </a:rPr>
              <a:t>means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3996" y="3091688"/>
            <a:ext cx="2428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55" dirty="0">
                <a:solidFill>
                  <a:srgbClr val="0F7E70"/>
                </a:solidFill>
                <a:cs typeface="Calibri"/>
              </a:rPr>
              <a:t>To </a:t>
            </a:r>
            <a:r>
              <a:rPr sz="1200" b="1" spc="-10" dirty="0">
                <a:solidFill>
                  <a:srgbClr val="0F7E70"/>
                </a:solidFill>
                <a:cs typeface="Calibri"/>
              </a:rPr>
              <a:t>calculate several </a:t>
            </a:r>
            <a:r>
              <a:rPr sz="1200" b="1" spc="-5" dirty="0">
                <a:solidFill>
                  <a:srgbClr val="0F7E70"/>
                </a:solidFill>
                <a:cs typeface="Calibri"/>
              </a:rPr>
              <a:t>population</a:t>
            </a:r>
            <a:r>
              <a:rPr sz="1200" b="1" spc="70" dirty="0">
                <a:solidFill>
                  <a:srgbClr val="0F7E70"/>
                </a:solidFill>
                <a:cs typeface="Calibri"/>
              </a:rPr>
              <a:t> </a:t>
            </a:r>
            <a:r>
              <a:rPr sz="1200" b="1" spc="-5" dirty="0">
                <a:solidFill>
                  <a:srgbClr val="0F7E70"/>
                </a:solidFill>
                <a:cs typeface="Calibri"/>
              </a:rPr>
              <a:t>means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91915" y="4182262"/>
            <a:ext cx="22472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55" dirty="0">
                <a:solidFill>
                  <a:srgbClr val="77913A"/>
                </a:solidFill>
                <a:cs typeface="Calibri"/>
              </a:rPr>
              <a:t>To </a:t>
            </a:r>
            <a:r>
              <a:rPr sz="1200" b="1" spc="-10" dirty="0">
                <a:solidFill>
                  <a:srgbClr val="77913A"/>
                </a:solidFill>
                <a:cs typeface="Calibri"/>
              </a:rPr>
              <a:t>test </a:t>
            </a:r>
            <a:r>
              <a:rPr sz="1200" b="1" dirty="0">
                <a:solidFill>
                  <a:srgbClr val="77913A"/>
                </a:solidFill>
                <a:cs typeface="Calibri"/>
              </a:rPr>
              <a:t>the </a:t>
            </a:r>
            <a:r>
              <a:rPr sz="1200" b="1" spc="-5" dirty="0">
                <a:solidFill>
                  <a:srgbClr val="77913A"/>
                </a:solidFill>
                <a:cs typeface="Calibri"/>
              </a:rPr>
              <a:t>difference </a:t>
            </a:r>
            <a:r>
              <a:rPr sz="1200" b="1" dirty="0">
                <a:solidFill>
                  <a:srgbClr val="77913A"/>
                </a:solidFill>
                <a:cs typeface="Calibri"/>
              </a:rPr>
              <a:t>in</a:t>
            </a:r>
            <a:r>
              <a:rPr sz="1200" b="1" spc="-25" dirty="0">
                <a:solidFill>
                  <a:srgbClr val="77913A"/>
                </a:solidFill>
                <a:cs typeface="Calibri"/>
              </a:rPr>
              <a:t> </a:t>
            </a:r>
            <a:r>
              <a:rPr sz="1200" b="1" dirty="0">
                <a:solidFill>
                  <a:srgbClr val="77913A"/>
                </a:solidFill>
                <a:cs typeface="Calibri"/>
              </a:rPr>
              <a:t>proportion</a:t>
            </a:r>
            <a:endParaRPr sz="1200">
              <a:solidFill>
                <a:prstClr val="black"/>
              </a:solidFill>
              <a:cs typeface="Calibri"/>
            </a:endParaRPr>
          </a:p>
          <a:p>
            <a:pPr marL="12700">
              <a:spcBef>
                <a:spcPts val="5"/>
              </a:spcBef>
            </a:pPr>
            <a:r>
              <a:rPr sz="1200" b="1" spc="-5" dirty="0">
                <a:solidFill>
                  <a:srgbClr val="77913A"/>
                </a:solidFill>
                <a:cs typeface="Calibri"/>
              </a:rPr>
              <a:t>between samples and</a:t>
            </a:r>
            <a:r>
              <a:rPr sz="1200" b="1" spc="5" dirty="0">
                <a:solidFill>
                  <a:srgbClr val="77913A"/>
                </a:solidFill>
                <a:cs typeface="Calibri"/>
              </a:rPr>
              <a:t> </a:t>
            </a:r>
            <a:r>
              <a:rPr sz="1200" b="1" spc="-5" dirty="0">
                <a:solidFill>
                  <a:srgbClr val="77913A"/>
                </a:solidFill>
                <a:cs typeface="Calibri"/>
              </a:rPr>
              <a:t>population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01644" y="1038225"/>
            <a:ext cx="2087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200" b="1" spc="-55" dirty="0">
                <a:solidFill>
                  <a:srgbClr val="095A82"/>
                </a:solidFill>
                <a:cs typeface="Calibri"/>
              </a:rPr>
              <a:t>To </a:t>
            </a:r>
            <a:r>
              <a:rPr sz="1200" b="1" spc="-10" dirty="0">
                <a:solidFill>
                  <a:srgbClr val="095A82"/>
                </a:solidFill>
                <a:cs typeface="Calibri"/>
              </a:rPr>
              <a:t>calculate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the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difference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in the 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sample and population</a:t>
            </a:r>
            <a:r>
              <a:rPr sz="1200" b="1" spc="5" dirty="0">
                <a:solidFill>
                  <a:srgbClr val="095A82"/>
                </a:solidFill>
                <a:cs typeface="Calibri"/>
              </a:rPr>
              <a:t>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means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608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3231" y="4837176"/>
            <a:ext cx="771144" cy="195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44380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A/B Testing Can be Done </a:t>
            </a:r>
            <a:r>
              <a:rPr sz="2800" spc="-10" dirty="0">
                <a:solidFill>
                  <a:srgbClr val="095A82"/>
                </a:solidFill>
              </a:rPr>
              <a:t>with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3622547" y="1321308"/>
            <a:ext cx="1626107" cy="534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70959" y="1377657"/>
            <a:ext cx="1129284" cy="475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48455" y="1347216"/>
            <a:ext cx="1524000" cy="433070"/>
          </a:xfrm>
          <a:custGeom>
            <a:avLst/>
            <a:gdLst/>
            <a:ahLst/>
            <a:cxnLst/>
            <a:rect l="l" t="t" r="r" b="b"/>
            <a:pathLst>
              <a:path w="1524000" h="433069">
                <a:moveTo>
                  <a:pt x="1451864" y="0"/>
                </a:moveTo>
                <a:lnTo>
                  <a:pt x="72136" y="0"/>
                </a:lnTo>
                <a:lnTo>
                  <a:pt x="44041" y="5663"/>
                </a:lnTo>
                <a:lnTo>
                  <a:pt x="21113" y="21113"/>
                </a:lnTo>
                <a:lnTo>
                  <a:pt x="5663" y="44041"/>
                </a:lnTo>
                <a:lnTo>
                  <a:pt x="0" y="72136"/>
                </a:lnTo>
                <a:lnTo>
                  <a:pt x="0" y="360680"/>
                </a:lnTo>
                <a:lnTo>
                  <a:pt x="5663" y="388774"/>
                </a:lnTo>
                <a:lnTo>
                  <a:pt x="21113" y="411702"/>
                </a:lnTo>
                <a:lnTo>
                  <a:pt x="44041" y="427152"/>
                </a:lnTo>
                <a:lnTo>
                  <a:pt x="72136" y="432816"/>
                </a:lnTo>
                <a:lnTo>
                  <a:pt x="1451864" y="432816"/>
                </a:lnTo>
                <a:lnTo>
                  <a:pt x="1479958" y="427152"/>
                </a:lnTo>
                <a:lnTo>
                  <a:pt x="1502886" y="411702"/>
                </a:lnTo>
                <a:lnTo>
                  <a:pt x="1518336" y="388774"/>
                </a:lnTo>
                <a:lnTo>
                  <a:pt x="1524000" y="360680"/>
                </a:lnTo>
                <a:lnTo>
                  <a:pt x="1524000" y="72136"/>
                </a:lnTo>
                <a:lnTo>
                  <a:pt x="1518336" y="44041"/>
                </a:lnTo>
                <a:lnTo>
                  <a:pt x="1502886" y="21113"/>
                </a:lnTo>
                <a:lnTo>
                  <a:pt x="1479958" y="5663"/>
                </a:lnTo>
                <a:lnTo>
                  <a:pt x="1451864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92117" y="1432687"/>
            <a:ext cx="8394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srgbClr val="095A82"/>
                </a:solidFill>
                <a:cs typeface="Calibri"/>
              </a:rPr>
              <a:t>A/B</a:t>
            </a:r>
            <a:r>
              <a:rPr sz="1400" spc="-8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20" dirty="0">
                <a:solidFill>
                  <a:srgbClr val="095A82"/>
                </a:solidFill>
                <a:cs typeface="Calibri"/>
              </a:rPr>
              <a:t>Testing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47688" y="2452090"/>
            <a:ext cx="2130552" cy="5776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62928" y="2423147"/>
            <a:ext cx="2098548" cy="6888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73595" y="2478023"/>
            <a:ext cx="2028825" cy="475615"/>
          </a:xfrm>
          <a:custGeom>
            <a:avLst/>
            <a:gdLst/>
            <a:ahLst/>
            <a:cxnLst/>
            <a:rect l="l" t="t" r="r" b="b"/>
            <a:pathLst>
              <a:path w="2028825" h="475614">
                <a:moveTo>
                  <a:pt x="1949196" y="0"/>
                </a:moveTo>
                <a:lnTo>
                  <a:pt x="79248" y="0"/>
                </a:lnTo>
                <a:lnTo>
                  <a:pt x="48381" y="6221"/>
                </a:lnTo>
                <a:lnTo>
                  <a:pt x="23193" y="23193"/>
                </a:lnTo>
                <a:lnTo>
                  <a:pt x="6221" y="48381"/>
                </a:lnTo>
                <a:lnTo>
                  <a:pt x="0" y="79248"/>
                </a:lnTo>
                <a:lnTo>
                  <a:pt x="0" y="396239"/>
                </a:lnTo>
                <a:lnTo>
                  <a:pt x="6221" y="427106"/>
                </a:lnTo>
                <a:lnTo>
                  <a:pt x="23193" y="452294"/>
                </a:lnTo>
                <a:lnTo>
                  <a:pt x="48381" y="469266"/>
                </a:lnTo>
                <a:lnTo>
                  <a:pt x="79248" y="475488"/>
                </a:lnTo>
                <a:lnTo>
                  <a:pt x="1949196" y="475488"/>
                </a:lnTo>
                <a:lnTo>
                  <a:pt x="1980062" y="469266"/>
                </a:lnTo>
                <a:lnTo>
                  <a:pt x="2005250" y="452294"/>
                </a:lnTo>
                <a:lnTo>
                  <a:pt x="2022222" y="427106"/>
                </a:lnTo>
                <a:lnTo>
                  <a:pt x="2028444" y="396239"/>
                </a:lnTo>
                <a:lnTo>
                  <a:pt x="2028444" y="79248"/>
                </a:lnTo>
                <a:lnTo>
                  <a:pt x="2022222" y="48381"/>
                </a:lnTo>
                <a:lnTo>
                  <a:pt x="2005250" y="23193"/>
                </a:lnTo>
                <a:lnTo>
                  <a:pt x="1980062" y="6221"/>
                </a:lnTo>
                <a:lnTo>
                  <a:pt x="1949196" y="0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84593" y="2478405"/>
            <a:ext cx="18084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66420"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cs typeface="Calibri"/>
              </a:rPr>
              <a:t>Any </a:t>
            </a:r>
            <a:r>
              <a:rPr sz="1400" spc="-15" dirty="0">
                <a:solidFill>
                  <a:srgbClr val="FFFFFF"/>
                </a:solidFill>
                <a:cs typeface="Calibri"/>
              </a:rPr>
              <a:t>Web 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Communication</a:t>
            </a:r>
            <a:r>
              <a:rPr sz="1400" spc="-7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Element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7887" y="2529814"/>
            <a:ext cx="1626108" cy="5776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1623" y="2500871"/>
            <a:ext cx="1316736" cy="6888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3795" y="2555748"/>
            <a:ext cx="1524000" cy="475615"/>
          </a:xfrm>
          <a:custGeom>
            <a:avLst/>
            <a:gdLst/>
            <a:ahLst/>
            <a:cxnLst/>
            <a:rect l="l" t="t" r="r" b="b"/>
            <a:pathLst>
              <a:path w="1524000" h="475614">
                <a:moveTo>
                  <a:pt x="1444752" y="0"/>
                </a:moveTo>
                <a:lnTo>
                  <a:pt x="79248" y="0"/>
                </a:lnTo>
                <a:lnTo>
                  <a:pt x="48402" y="6221"/>
                </a:lnTo>
                <a:lnTo>
                  <a:pt x="23212" y="23193"/>
                </a:lnTo>
                <a:lnTo>
                  <a:pt x="6228" y="48381"/>
                </a:lnTo>
                <a:lnTo>
                  <a:pt x="0" y="79247"/>
                </a:lnTo>
                <a:lnTo>
                  <a:pt x="0" y="396239"/>
                </a:lnTo>
                <a:lnTo>
                  <a:pt x="6228" y="427106"/>
                </a:lnTo>
                <a:lnTo>
                  <a:pt x="23212" y="452294"/>
                </a:lnTo>
                <a:lnTo>
                  <a:pt x="48402" y="469266"/>
                </a:lnTo>
                <a:lnTo>
                  <a:pt x="79248" y="475488"/>
                </a:lnTo>
                <a:lnTo>
                  <a:pt x="1444752" y="475488"/>
                </a:lnTo>
                <a:lnTo>
                  <a:pt x="1475618" y="469266"/>
                </a:lnTo>
                <a:lnTo>
                  <a:pt x="1500806" y="452294"/>
                </a:lnTo>
                <a:lnTo>
                  <a:pt x="1517778" y="427106"/>
                </a:lnTo>
                <a:lnTo>
                  <a:pt x="1524000" y="396239"/>
                </a:lnTo>
                <a:lnTo>
                  <a:pt x="1524000" y="79247"/>
                </a:lnTo>
                <a:lnTo>
                  <a:pt x="1517778" y="48381"/>
                </a:lnTo>
                <a:lnTo>
                  <a:pt x="1500806" y="23193"/>
                </a:lnTo>
                <a:lnTo>
                  <a:pt x="1475618" y="6221"/>
                </a:lnTo>
                <a:lnTo>
                  <a:pt x="1444752" y="0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2426" y="2555570"/>
            <a:ext cx="9880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Call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to</a:t>
            </a:r>
            <a:r>
              <a:rPr sz="1400" spc="-5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cs typeface="Calibri"/>
              </a:rPr>
              <a:t>Action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algn="ctr"/>
            <a:r>
              <a:rPr sz="1400" spc="-10" dirty="0">
                <a:solidFill>
                  <a:srgbClr val="FFFFFF"/>
                </a:solidFill>
                <a:cs typeface="Calibri"/>
              </a:rPr>
              <a:t>Buttons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46547" y="1531607"/>
            <a:ext cx="2692907" cy="10988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72455" y="1557274"/>
            <a:ext cx="2552700" cy="921385"/>
          </a:xfrm>
          <a:custGeom>
            <a:avLst/>
            <a:gdLst/>
            <a:ahLst/>
            <a:cxnLst/>
            <a:rect l="l" t="t" r="r" b="b"/>
            <a:pathLst>
              <a:path w="2552700" h="921385">
                <a:moveTo>
                  <a:pt x="2508250" y="844676"/>
                </a:moveTo>
                <a:lnTo>
                  <a:pt x="2476500" y="844676"/>
                </a:lnTo>
                <a:lnTo>
                  <a:pt x="2514600" y="920876"/>
                </a:lnTo>
                <a:lnTo>
                  <a:pt x="2546350" y="857376"/>
                </a:lnTo>
                <a:lnTo>
                  <a:pt x="2508250" y="857376"/>
                </a:lnTo>
                <a:lnTo>
                  <a:pt x="2508250" y="844676"/>
                </a:lnTo>
                <a:close/>
              </a:path>
              <a:path w="2552700" h="921385">
                <a:moveTo>
                  <a:pt x="2508250" y="6350"/>
                </a:moveTo>
                <a:lnTo>
                  <a:pt x="2508250" y="857376"/>
                </a:lnTo>
                <a:lnTo>
                  <a:pt x="2520950" y="857376"/>
                </a:lnTo>
                <a:lnTo>
                  <a:pt x="2520950" y="12700"/>
                </a:lnTo>
                <a:lnTo>
                  <a:pt x="2514600" y="12700"/>
                </a:lnTo>
                <a:lnTo>
                  <a:pt x="2508250" y="6350"/>
                </a:lnTo>
                <a:close/>
              </a:path>
              <a:path w="2552700" h="921385">
                <a:moveTo>
                  <a:pt x="2552700" y="844676"/>
                </a:moveTo>
                <a:lnTo>
                  <a:pt x="2520950" y="844676"/>
                </a:lnTo>
                <a:lnTo>
                  <a:pt x="2520950" y="857376"/>
                </a:lnTo>
                <a:lnTo>
                  <a:pt x="2546350" y="857376"/>
                </a:lnTo>
                <a:lnTo>
                  <a:pt x="2552700" y="844676"/>
                </a:lnTo>
                <a:close/>
              </a:path>
              <a:path w="2552700" h="921385">
                <a:moveTo>
                  <a:pt x="2518029" y="0"/>
                </a:moveTo>
                <a:lnTo>
                  <a:pt x="0" y="0"/>
                </a:lnTo>
                <a:lnTo>
                  <a:pt x="0" y="12700"/>
                </a:lnTo>
                <a:lnTo>
                  <a:pt x="2508250" y="12700"/>
                </a:lnTo>
                <a:lnTo>
                  <a:pt x="2508250" y="6350"/>
                </a:lnTo>
                <a:lnTo>
                  <a:pt x="2520950" y="6350"/>
                </a:lnTo>
                <a:lnTo>
                  <a:pt x="2520950" y="2793"/>
                </a:lnTo>
                <a:lnTo>
                  <a:pt x="2518029" y="0"/>
                </a:lnTo>
                <a:close/>
              </a:path>
              <a:path w="2552700" h="921385">
                <a:moveTo>
                  <a:pt x="2520950" y="6350"/>
                </a:moveTo>
                <a:lnTo>
                  <a:pt x="2508250" y="6350"/>
                </a:lnTo>
                <a:lnTo>
                  <a:pt x="2514600" y="12700"/>
                </a:lnTo>
                <a:lnTo>
                  <a:pt x="2520950" y="12700"/>
                </a:lnTo>
                <a:lnTo>
                  <a:pt x="2520950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12163" y="1531619"/>
            <a:ext cx="2412491" cy="11765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77696" y="1557274"/>
            <a:ext cx="2270760" cy="998855"/>
          </a:xfrm>
          <a:custGeom>
            <a:avLst/>
            <a:gdLst/>
            <a:ahLst/>
            <a:cxnLst/>
            <a:rect l="l" t="t" r="r" b="b"/>
            <a:pathLst>
              <a:path w="2270760" h="998855">
                <a:moveTo>
                  <a:pt x="31750" y="922274"/>
                </a:moveTo>
                <a:lnTo>
                  <a:pt x="0" y="922274"/>
                </a:lnTo>
                <a:lnTo>
                  <a:pt x="38100" y="998474"/>
                </a:lnTo>
                <a:lnTo>
                  <a:pt x="69850" y="934974"/>
                </a:lnTo>
                <a:lnTo>
                  <a:pt x="31750" y="934974"/>
                </a:lnTo>
                <a:lnTo>
                  <a:pt x="31750" y="922274"/>
                </a:lnTo>
                <a:close/>
              </a:path>
              <a:path w="2270760" h="998855">
                <a:moveTo>
                  <a:pt x="2270759" y="0"/>
                </a:moveTo>
                <a:lnTo>
                  <a:pt x="34543" y="0"/>
                </a:lnTo>
                <a:lnTo>
                  <a:pt x="31750" y="2793"/>
                </a:lnTo>
                <a:lnTo>
                  <a:pt x="31750" y="934974"/>
                </a:lnTo>
                <a:lnTo>
                  <a:pt x="44450" y="934974"/>
                </a:lnTo>
                <a:lnTo>
                  <a:pt x="44450" y="12700"/>
                </a:lnTo>
                <a:lnTo>
                  <a:pt x="38100" y="12700"/>
                </a:lnTo>
                <a:lnTo>
                  <a:pt x="44450" y="6350"/>
                </a:lnTo>
                <a:lnTo>
                  <a:pt x="2270759" y="6350"/>
                </a:lnTo>
                <a:lnTo>
                  <a:pt x="2270759" y="0"/>
                </a:lnTo>
                <a:close/>
              </a:path>
              <a:path w="2270760" h="998855">
                <a:moveTo>
                  <a:pt x="76200" y="922274"/>
                </a:moveTo>
                <a:lnTo>
                  <a:pt x="44450" y="922274"/>
                </a:lnTo>
                <a:lnTo>
                  <a:pt x="44450" y="934974"/>
                </a:lnTo>
                <a:lnTo>
                  <a:pt x="69850" y="934974"/>
                </a:lnTo>
                <a:lnTo>
                  <a:pt x="76200" y="922274"/>
                </a:lnTo>
                <a:close/>
              </a:path>
              <a:path w="2270760" h="998855">
                <a:moveTo>
                  <a:pt x="44450" y="6350"/>
                </a:moveTo>
                <a:lnTo>
                  <a:pt x="38100" y="12700"/>
                </a:lnTo>
                <a:lnTo>
                  <a:pt x="44450" y="12700"/>
                </a:lnTo>
                <a:lnTo>
                  <a:pt x="44450" y="6350"/>
                </a:lnTo>
                <a:close/>
              </a:path>
              <a:path w="2270760" h="998855">
                <a:moveTo>
                  <a:pt x="2270759" y="6350"/>
                </a:moveTo>
                <a:lnTo>
                  <a:pt x="44450" y="6350"/>
                </a:lnTo>
                <a:lnTo>
                  <a:pt x="44450" y="12700"/>
                </a:lnTo>
                <a:lnTo>
                  <a:pt x="2270759" y="12700"/>
                </a:lnTo>
                <a:lnTo>
                  <a:pt x="2270759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619500" y="2452090"/>
            <a:ext cx="1627631" cy="5776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90188" y="2423147"/>
            <a:ext cx="1327403" cy="6888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645408" y="2478023"/>
            <a:ext cx="1525905" cy="475615"/>
          </a:xfrm>
          <a:custGeom>
            <a:avLst/>
            <a:gdLst/>
            <a:ahLst/>
            <a:cxnLst/>
            <a:rect l="l" t="t" r="r" b="b"/>
            <a:pathLst>
              <a:path w="1525904" h="475614">
                <a:moveTo>
                  <a:pt x="1446276" y="0"/>
                </a:moveTo>
                <a:lnTo>
                  <a:pt x="79247" y="0"/>
                </a:lnTo>
                <a:lnTo>
                  <a:pt x="48381" y="6221"/>
                </a:lnTo>
                <a:lnTo>
                  <a:pt x="23193" y="23193"/>
                </a:lnTo>
                <a:lnTo>
                  <a:pt x="6221" y="48381"/>
                </a:lnTo>
                <a:lnTo>
                  <a:pt x="0" y="79248"/>
                </a:lnTo>
                <a:lnTo>
                  <a:pt x="0" y="396239"/>
                </a:lnTo>
                <a:lnTo>
                  <a:pt x="6221" y="427106"/>
                </a:lnTo>
                <a:lnTo>
                  <a:pt x="23193" y="452294"/>
                </a:lnTo>
                <a:lnTo>
                  <a:pt x="48381" y="469266"/>
                </a:lnTo>
                <a:lnTo>
                  <a:pt x="79247" y="475488"/>
                </a:lnTo>
                <a:lnTo>
                  <a:pt x="1446276" y="475488"/>
                </a:lnTo>
                <a:lnTo>
                  <a:pt x="1477142" y="469266"/>
                </a:lnTo>
                <a:lnTo>
                  <a:pt x="1502330" y="452294"/>
                </a:lnTo>
                <a:lnTo>
                  <a:pt x="1519302" y="427106"/>
                </a:lnTo>
                <a:lnTo>
                  <a:pt x="1525524" y="396239"/>
                </a:lnTo>
                <a:lnTo>
                  <a:pt x="1525524" y="79248"/>
                </a:lnTo>
                <a:lnTo>
                  <a:pt x="1519302" y="48381"/>
                </a:lnTo>
                <a:lnTo>
                  <a:pt x="1502330" y="23193"/>
                </a:lnTo>
                <a:lnTo>
                  <a:pt x="1477142" y="6221"/>
                </a:lnTo>
                <a:lnTo>
                  <a:pt x="1446276" y="0"/>
                </a:lnTo>
                <a:close/>
              </a:path>
            </a:pathLst>
          </a:custGeom>
          <a:solidFill>
            <a:srgbClr val="0D5C5A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11346" y="2478405"/>
            <a:ext cx="994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marR="5080" indent="-302260"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Email</a:t>
            </a:r>
            <a:r>
              <a:rPr sz="1400" spc="-7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Subject  Lines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51888" y="3543300"/>
            <a:ext cx="1627632" cy="5776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296667" y="3621023"/>
            <a:ext cx="1336547" cy="4755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77795" y="3569208"/>
            <a:ext cx="1525905" cy="475615"/>
          </a:xfrm>
          <a:custGeom>
            <a:avLst/>
            <a:gdLst/>
            <a:ahLst/>
            <a:cxnLst/>
            <a:rect l="l" t="t" r="r" b="b"/>
            <a:pathLst>
              <a:path w="1525904" h="475614">
                <a:moveTo>
                  <a:pt x="1446276" y="0"/>
                </a:moveTo>
                <a:lnTo>
                  <a:pt x="79248" y="0"/>
                </a:lnTo>
                <a:lnTo>
                  <a:pt x="48381" y="6221"/>
                </a:lnTo>
                <a:lnTo>
                  <a:pt x="23193" y="23193"/>
                </a:lnTo>
                <a:lnTo>
                  <a:pt x="6221" y="48381"/>
                </a:lnTo>
                <a:lnTo>
                  <a:pt x="0" y="79247"/>
                </a:lnTo>
                <a:lnTo>
                  <a:pt x="0" y="396239"/>
                </a:lnTo>
                <a:lnTo>
                  <a:pt x="6221" y="427085"/>
                </a:lnTo>
                <a:lnTo>
                  <a:pt x="23193" y="452275"/>
                </a:lnTo>
                <a:lnTo>
                  <a:pt x="48381" y="469259"/>
                </a:lnTo>
                <a:lnTo>
                  <a:pt x="79248" y="475487"/>
                </a:lnTo>
                <a:lnTo>
                  <a:pt x="1446276" y="475487"/>
                </a:lnTo>
                <a:lnTo>
                  <a:pt x="1477142" y="469259"/>
                </a:lnTo>
                <a:lnTo>
                  <a:pt x="1502330" y="452275"/>
                </a:lnTo>
                <a:lnTo>
                  <a:pt x="1519302" y="427085"/>
                </a:lnTo>
                <a:lnTo>
                  <a:pt x="1525524" y="396239"/>
                </a:lnTo>
                <a:lnTo>
                  <a:pt x="1525524" y="79247"/>
                </a:lnTo>
                <a:lnTo>
                  <a:pt x="1519302" y="48381"/>
                </a:lnTo>
                <a:lnTo>
                  <a:pt x="1502330" y="23193"/>
                </a:lnTo>
                <a:lnTo>
                  <a:pt x="1477142" y="6221"/>
                </a:lnTo>
                <a:lnTo>
                  <a:pt x="1446276" y="0"/>
                </a:lnTo>
                <a:close/>
              </a:path>
            </a:pathLst>
          </a:custGeom>
          <a:solidFill>
            <a:srgbClr val="39516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16810" y="3677158"/>
            <a:ext cx="10464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Landing</a:t>
            </a:r>
            <a:r>
              <a:rPr sz="1400" spc="-4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Pages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260847" y="3543300"/>
            <a:ext cx="1627631" cy="5776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08903" y="3621023"/>
            <a:ext cx="731545" cy="47552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86755" y="3569208"/>
            <a:ext cx="1525905" cy="475615"/>
          </a:xfrm>
          <a:custGeom>
            <a:avLst/>
            <a:gdLst/>
            <a:ahLst/>
            <a:cxnLst/>
            <a:rect l="l" t="t" r="r" b="b"/>
            <a:pathLst>
              <a:path w="1525904" h="475614">
                <a:moveTo>
                  <a:pt x="1446276" y="0"/>
                </a:moveTo>
                <a:lnTo>
                  <a:pt x="79248" y="0"/>
                </a:lnTo>
                <a:lnTo>
                  <a:pt x="48381" y="6221"/>
                </a:lnTo>
                <a:lnTo>
                  <a:pt x="23193" y="23193"/>
                </a:lnTo>
                <a:lnTo>
                  <a:pt x="6221" y="48381"/>
                </a:lnTo>
                <a:lnTo>
                  <a:pt x="0" y="79247"/>
                </a:lnTo>
                <a:lnTo>
                  <a:pt x="0" y="396239"/>
                </a:lnTo>
                <a:lnTo>
                  <a:pt x="6221" y="427085"/>
                </a:lnTo>
                <a:lnTo>
                  <a:pt x="23193" y="452275"/>
                </a:lnTo>
                <a:lnTo>
                  <a:pt x="48381" y="469259"/>
                </a:lnTo>
                <a:lnTo>
                  <a:pt x="79248" y="475487"/>
                </a:lnTo>
                <a:lnTo>
                  <a:pt x="1446276" y="475487"/>
                </a:lnTo>
                <a:lnTo>
                  <a:pt x="1477142" y="469259"/>
                </a:lnTo>
                <a:lnTo>
                  <a:pt x="1502330" y="452275"/>
                </a:lnTo>
                <a:lnTo>
                  <a:pt x="1519302" y="427085"/>
                </a:lnTo>
                <a:lnTo>
                  <a:pt x="1525524" y="396239"/>
                </a:lnTo>
                <a:lnTo>
                  <a:pt x="1525524" y="79247"/>
                </a:lnTo>
                <a:lnTo>
                  <a:pt x="1519302" y="48381"/>
                </a:lnTo>
                <a:lnTo>
                  <a:pt x="1502330" y="23193"/>
                </a:lnTo>
                <a:lnTo>
                  <a:pt x="1477142" y="6221"/>
                </a:lnTo>
                <a:lnTo>
                  <a:pt x="1446276" y="0"/>
                </a:lnTo>
                <a:close/>
              </a:path>
            </a:pathLst>
          </a:custGeom>
          <a:solidFill>
            <a:srgbClr val="39516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29680" y="3677158"/>
            <a:ext cx="4406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cs typeface="Calibri"/>
              </a:rPr>
              <a:t>Logos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36164" y="1537716"/>
            <a:ext cx="256108" cy="21838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901695" y="1563624"/>
            <a:ext cx="76200" cy="2006600"/>
          </a:xfrm>
          <a:custGeom>
            <a:avLst/>
            <a:gdLst/>
            <a:ahLst/>
            <a:cxnLst/>
            <a:rect l="l" t="t" r="r" b="b"/>
            <a:pathLst>
              <a:path w="76200" h="2006600">
                <a:moveTo>
                  <a:pt x="31750" y="1930019"/>
                </a:moveTo>
                <a:lnTo>
                  <a:pt x="0" y="1930019"/>
                </a:lnTo>
                <a:lnTo>
                  <a:pt x="38100" y="2006219"/>
                </a:lnTo>
                <a:lnTo>
                  <a:pt x="69850" y="1942719"/>
                </a:lnTo>
                <a:lnTo>
                  <a:pt x="31750" y="1942719"/>
                </a:lnTo>
                <a:lnTo>
                  <a:pt x="31750" y="1930019"/>
                </a:lnTo>
                <a:close/>
              </a:path>
              <a:path w="76200" h="2006600">
                <a:moveTo>
                  <a:pt x="44450" y="0"/>
                </a:moveTo>
                <a:lnTo>
                  <a:pt x="31750" y="0"/>
                </a:lnTo>
                <a:lnTo>
                  <a:pt x="31750" y="1942719"/>
                </a:lnTo>
                <a:lnTo>
                  <a:pt x="44450" y="1942719"/>
                </a:lnTo>
                <a:lnTo>
                  <a:pt x="44450" y="0"/>
                </a:lnTo>
                <a:close/>
              </a:path>
              <a:path w="76200" h="2006600">
                <a:moveTo>
                  <a:pt x="76200" y="1930019"/>
                </a:moveTo>
                <a:lnTo>
                  <a:pt x="44450" y="1930019"/>
                </a:lnTo>
                <a:lnTo>
                  <a:pt x="44450" y="1942719"/>
                </a:lnTo>
                <a:lnTo>
                  <a:pt x="69850" y="1942719"/>
                </a:lnTo>
                <a:lnTo>
                  <a:pt x="76200" y="1930019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305300" y="1754136"/>
            <a:ext cx="256108" cy="8762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371085" y="1780032"/>
            <a:ext cx="76200" cy="698500"/>
          </a:xfrm>
          <a:custGeom>
            <a:avLst/>
            <a:gdLst/>
            <a:ahLst/>
            <a:cxnLst/>
            <a:rect l="l" t="t" r="r" b="b"/>
            <a:pathLst>
              <a:path w="76200" h="698500">
                <a:moveTo>
                  <a:pt x="0" y="622172"/>
                </a:moveTo>
                <a:lnTo>
                  <a:pt x="37846" y="698499"/>
                </a:lnTo>
                <a:lnTo>
                  <a:pt x="69861" y="634999"/>
                </a:lnTo>
                <a:lnTo>
                  <a:pt x="31750" y="634999"/>
                </a:lnTo>
                <a:lnTo>
                  <a:pt x="31793" y="622278"/>
                </a:lnTo>
                <a:lnTo>
                  <a:pt x="0" y="622172"/>
                </a:lnTo>
                <a:close/>
              </a:path>
              <a:path w="76200" h="698500">
                <a:moveTo>
                  <a:pt x="31793" y="622278"/>
                </a:moveTo>
                <a:lnTo>
                  <a:pt x="31750" y="634999"/>
                </a:lnTo>
                <a:lnTo>
                  <a:pt x="44450" y="634999"/>
                </a:lnTo>
                <a:lnTo>
                  <a:pt x="44493" y="622321"/>
                </a:lnTo>
                <a:lnTo>
                  <a:pt x="31793" y="622278"/>
                </a:lnTo>
                <a:close/>
              </a:path>
              <a:path w="76200" h="698500">
                <a:moveTo>
                  <a:pt x="44493" y="622321"/>
                </a:moveTo>
                <a:lnTo>
                  <a:pt x="44450" y="634999"/>
                </a:lnTo>
                <a:lnTo>
                  <a:pt x="69861" y="634999"/>
                </a:lnTo>
                <a:lnTo>
                  <a:pt x="76200" y="622426"/>
                </a:lnTo>
                <a:lnTo>
                  <a:pt x="44493" y="622321"/>
                </a:lnTo>
                <a:close/>
              </a:path>
              <a:path w="76200" h="698500">
                <a:moveTo>
                  <a:pt x="46609" y="0"/>
                </a:moveTo>
                <a:lnTo>
                  <a:pt x="33909" y="0"/>
                </a:lnTo>
                <a:lnTo>
                  <a:pt x="31793" y="622278"/>
                </a:lnTo>
                <a:lnTo>
                  <a:pt x="44493" y="622321"/>
                </a:lnTo>
                <a:lnTo>
                  <a:pt x="46609" y="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45123" y="1537716"/>
            <a:ext cx="256108" cy="21838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010655" y="1563624"/>
            <a:ext cx="76200" cy="2006600"/>
          </a:xfrm>
          <a:custGeom>
            <a:avLst/>
            <a:gdLst/>
            <a:ahLst/>
            <a:cxnLst/>
            <a:rect l="l" t="t" r="r" b="b"/>
            <a:pathLst>
              <a:path w="76200" h="2006600">
                <a:moveTo>
                  <a:pt x="31750" y="1930019"/>
                </a:moveTo>
                <a:lnTo>
                  <a:pt x="0" y="1930019"/>
                </a:lnTo>
                <a:lnTo>
                  <a:pt x="38100" y="2006219"/>
                </a:lnTo>
                <a:lnTo>
                  <a:pt x="69850" y="1942719"/>
                </a:lnTo>
                <a:lnTo>
                  <a:pt x="31750" y="1942719"/>
                </a:lnTo>
                <a:lnTo>
                  <a:pt x="31750" y="1930019"/>
                </a:lnTo>
                <a:close/>
              </a:path>
              <a:path w="76200" h="2006600">
                <a:moveTo>
                  <a:pt x="44450" y="0"/>
                </a:moveTo>
                <a:lnTo>
                  <a:pt x="31750" y="0"/>
                </a:lnTo>
                <a:lnTo>
                  <a:pt x="31750" y="1942719"/>
                </a:lnTo>
                <a:lnTo>
                  <a:pt x="44450" y="1942719"/>
                </a:lnTo>
                <a:lnTo>
                  <a:pt x="44450" y="0"/>
                </a:lnTo>
                <a:close/>
              </a:path>
              <a:path w="76200" h="2006600">
                <a:moveTo>
                  <a:pt x="76200" y="1930019"/>
                </a:moveTo>
                <a:lnTo>
                  <a:pt x="44450" y="1930019"/>
                </a:lnTo>
                <a:lnTo>
                  <a:pt x="44450" y="1942719"/>
                </a:lnTo>
                <a:lnTo>
                  <a:pt x="69850" y="1942719"/>
                </a:lnTo>
                <a:lnTo>
                  <a:pt x="76200" y="1930019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80"/>
              </a:lnSpc>
            </a:pPr>
            <a:r>
              <a:rPr spc="5" dirty="0"/>
              <a:t>Copyright </a:t>
            </a:r>
            <a:r>
              <a:rPr spc="20" dirty="0"/>
              <a:t>© </a:t>
            </a:r>
            <a:r>
              <a:rPr spc="10" dirty="0"/>
              <a:t>2017, edureka and/or </a:t>
            </a:r>
            <a:r>
              <a:rPr spc="5" dirty="0"/>
              <a:t>its affiliates. All rights</a:t>
            </a:r>
            <a:r>
              <a:rPr spc="20" dirty="0"/>
              <a:t> </a:t>
            </a:r>
            <a:r>
              <a:rPr spc="5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5427615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270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 - A/B</a:t>
            </a:r>
            <a:r>
              <a:rPr sz="2800" spc="-1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2965704" y="2546616"/>
            <a:ext cx="3262884" cy="1903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91611" y="2572511"/>
            <a:ext cx="3160776" cy="1801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5216" y="1095755"/>
            <a:ext cx="8023859" cy="11658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9412" y="1126236"/>
            <a:ext cx="7911084" cy="11582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1123" y="1121663"/>
            <a:ext cx="7922259" cy="1064260"/>
          </a:xfrm>
          <a:custGeom>
            <a:avLst/>
            <a:gdLst/>
            <a:ahLst/>
            <a:cxnLst/>
            <a:rect l="l" t="t" r="r" b="b"/>
            <a:pathLst>
              <a:path w="7922259" h="1064260">
                <a:moveTo>
                  <a:pt x="7921752" y="0"/>
                </a:moveTo>
                <a:lnTo>
                  <a:pt x="177292" y="0"/>
                </a:lnTo>
                <a:lnTo>
                  <a:pt x="130160" y="6332"/>
                </a:lnTo>
                <a:lnTo>
                  <a:pt x="87808" y="24205"/>
                </a:lnTo>
                <a:lnTo>
                  <a:pt x="51927" y="51927"/>
                </a:lnTo>
                <a:lnTo>
                  <a:pt x="24205" y="87808"/>
                </a:lnTo>
                <a:lnTo>
                  <a:pt x="6332" y="130160"/>
                </a:lnTo>
                <a:lnTo>
                  <a:pt x="0" y="177291"/>
                </a:lnTo>
                <a:lnTo>
                  <a:pt x="0" y="1063752"/>
                </a:lnTo>
                <a:lnTo>
                  <a:pt x="7744459" y="1063752"/>
                </a:lnTo>
                <a:lnTo>
                  <a:pt x="7791591" y="1057419"/>
                </a:lnTo>
                <a:lnTo>
                  <a:pt x="7833943" y="1039546"/>
                </a:lnTo>
                <a:lnTo>
                  <a:pt x="7869824" y="1011824"/>
                </a:lnTo>
                <a:lnTo>
                  <a:pt x="7897546" y="975943"/>
                </a:lnTo>
                <a:lnTo>
                  <a:pt x="7915419" y="933591"/>
                </a:lnTo>
                <a:lnTo>
                  <a:pt x="7921752" y="886460"/>
                </a:lnTo>
                <a:lnTo>
                  <a:pt x="7921752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2289" y="1139540"/>
            <a:ext cx="7588250" cy="96456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99085" indent="-286385">
              <a:spcBef>
                <a:spcPts val="43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b="1" spc="-10" dirty="0">
                <a:solidFill>
                  <a:srgbClr val="095A82"/>
                </a:solidFill>
                <a:cs typeface="Calibri"/>
              </a:rPr>
              <a:t>Fabtech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a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content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provider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company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that streams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courses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and live</a:t>
            </a:r>
            <a:r>
              <a:rPr sz="1400" spc="2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dirty="0">
                <a:solidFill>
                  <a:srgbClr val="095A82"/>
                </a:solidFill>
                <a:cs typeface="Calibri"/>
              </a:rPr>
              <a:t>sessions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99085" marR="5080" indent="-286385">
              <a:spcBef>
                <a:spcPts val="33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This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company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advertising </a:t>
            </a:r>
            <a:r>
              <a:rPr sz="1400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new course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at the home page </a:t>
            </a:r>
            <a:r>
              <a:rPr sz="1400" dirty="0">
                <a:solidFill>
                  <a:srgbClr val="095A82"/>
                </a:solidFill>
                <a:cs typeface="Calibri"/>
              </a:rPr>
              <a:t>of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their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website,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but they got </a:t>
            </a:r>
            <a:r>
              <a:rPr sz="1400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bunch of  other cool pictures available and they do not know </a:t>
            </a:r>
            <a:r>
              <a:rPr sz="1400" dirty="0">
                <a:solidFill>
                  <a:srgbClr val="095A82"/>
                </a:solidFill>
                <a:cs typeface="Calibri"/>
              </a:rPr>
              <a:t>if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dirty="0">
                <a:solidFill>
                  <a:srgbClr val="095A82"/>
                </a:solidFill>
                <a:cs typeface="Calibri"/>
              </a:rPr>
              <a:t>one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being used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one that 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makes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their 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users more likely to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click on the</a:t>
            </a:r>
            <a:r>
              <a:rPr sz="1400" spc="1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course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86830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270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 - A/B</a:t>
            </a:r>
            <a:r>
              <a:rPr sz="2800" spc="-1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585216" y="922045"/>
            <a:ext cx="8023859" cy="7025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6176" y="954011"/>
            <a:ext cx="7941564" cy="688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1123" y="947927"/>
            <a:ext cx="7922259" cy="600710"/>
          </a:xfrm>
          <a:custGeom>
            <a:avLst/>
            <a:gdLst/>
            <a:ahLst/>
            <a:cxnLst/>
            <a:rect l="l" t="t" r="r" b="b"/>
            <a:pathLst>
              <a:path w="7922259" h="600710">
                <a:moveTo>
                  <a:pt x="7921752" y="0"/>
                </a:moveTo>
                <a:lnTo>
                  <a:pt x="100076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5"/>
                </a:lnTo>
                <a:lnTo>
                  <a:pt x="0" y="600456"/>
                </a:lnTo>
                <a:lnTo>
                  <a:pt x="7821676" y="600456"/>
                </a:lnTo>
                <a:lnTo>
                  <a:pt x="7860619" y="592587"/>
                </a:lnTo>
                <a:lnTo>
                  <a:pt x="7892430" y="571134"/>
                </a:lnTo>
                <a:lnTo>
                  <a:pt x="7913883" y="539323"/>
                </a:lnTo>
                <a:lnTo>
                  <a:pt x="7921752" y="500380"/>
                </a:lnTo>
                <a:lnTo>
                  <a:pt x="7921752" y="0"/>
                </a:lnTo>
                <a:close/>
              </a:path>
            </a:pathLst>
          </a:custGeom>
          <a:solidFill>
            <a:srgbClr val="0F7E7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7283" y="1009903"/>
            <a:ext cx="76085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sz="1400" spc="-60" dirty="0">
                <a:solidFill>
                  <a:srgbClr val="FFFFFF"/>
                </a:solidFill>
                <a:cs typeface="Calibri"/>
              </a:rPr>
              <a:t>To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start off they select </a:t>
            </a:r>
            <a:r>
              <a:rPr sz="1400" dirty="0">
                <a:solidFill>
                  <a:srgbClr val="FFFFFF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small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percentage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of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users to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participate </a:t>
            </a:r>
            <a:r>
              <a:rPr sz="1400" dirty="0">
                <a:solidFill>
                  <a:srgbClr val="FFFFFF"/>
                </a:solidFill>
                <a:cs typeface="Calibri"/>
              </a:rPr>
              <a:t>in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the experiment. They do that</a:t>
            </a:r>
            <a:r>
              <a:rPr sz="1400" spc="22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because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algn="ctr"/>
            <a:r>
              <a:rPr sz="1400" dirty="0">
                <a:solidFill>
                  <a:srgbClr val="FFFFFF"/>
                </a:solidFill>
                <a:cs typeface="Calibri"/>
              </a:rPr>
              <a:t>if it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happens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to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be </a:t>
            </a:r>
            <a:r>
              <a:rPr sz="1400" dirty="0">
                <a:solidFill>
                  <a:srgbClr val="FFFFFF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bad experience, they do not want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to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impact </a:t>
            </a:r>
            <a:r>
              <a:rPr sz="1400" spc="-10" dirty="0">
                <a:solidFill>
                  <a:srgbClr val="FFFFFF"/>
                </a:solidFill>
                <a:cs typeface="Calibri"/>
              </a:rPr>
              <a:t>many users.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Let's select </a:t>
            </a:r>
            <a:r>
              <a:rPr sz="1400" dirty="0">
                <a:solidFill>
                  <a:srgbClr val="FFFFFF"/>
                </a:solidFill>
                <a:cs typeface="Calibri"/>
              </a:rPr>
              <a:t>10% of</a:t>
            </a:r>
            <a:r>
              <a:rPr sz="1400" spc="14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them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32304" y="1754123"/>
            <a:ext cx="4329684" cy="3005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58211" y="1780032"/>
            <a:ext cx="4227576" cy="2903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75532" y="3232404"/>
            <a:ext cx="502920" cy="262255"/>
          </a:xfrm>
          <a:prstGeom prst="rect">
            <a:avLst/>
          </a:prstGeom>
          <a:solidFill>
            <a:srgbClr val="00ACE3"/>
          </a:solidFill>
        </p:spPr>
        <p:txBody>
          <a:bodyPr vert="horz" wrap="square" lIns="0" tIns="41275" rIns="0" bIns="0" rtlCol="0">
            <a:spAutoFit/>
          </a:bodyPr>
          <a:lstStyle/>
          <a:p>
            <a:pPr marL="102235">
              <a:spcBef>
                <a:spcPts val="325"/>
              </a:spcBef>
            </a:pPr>
            <a:r>
              <a:rPr sz="1400" b="1" spc="-5" dirty="0">
                <a:solidFill>
                  <a:srgbClr val="464646"/>
                </a:solidFill>
                <a:latin typeface="Arial"/>
                <a:cs typeface="Arial"/>
              </a:rPr>
              <a:t>680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15255" y="3227832"/>
            <a:ext cx="504825" cy="238125"/>
          </a:xfrm>
          <a:prstGeom prst="rect">
            <a:avLst/>
          </a:prstGeom>
          <a:solidFill>
            <a:srgbClr val="00ACE3"/>
          </a:solidFill>
        </p:spPr>
        <p:txBody>
          <a:bodyPr vert="horz" wrap="square" lIns="0" tIns="41275" rIns="0" bIns="0" rtlCol="0">
            <a:spAutoFit/>
          </a:bodyPr>
          <a:lstStyle/>
          <a:p>
            <a:pPr marL="103505">
              <a:lnSpc>
                <a:spcPts val="1545"/>
              </a:lnSpc>
              <a:spcBef>
                <a:spcPts val="325"/>
              </a:spcBef>
            </a:pPr>
            <a:r>
              <a:rPr sz="1400" b="1" spc="-5" dirty="0">
                <a:solidFill>
                  <a:srgbClr val="464646"/>
                </a:solidFill>
                <a:latin typeface="Arial"/>
                <a:cs typeface="Arial"/>
              </a:rPr>
              <a:t>700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05889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270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95A82"/>
                </a:solidFill>
              </a:rPr>
              <a:t>Example - A/B</a:t>
            </a:r>
            <a:r>
              <a:rPr sz="2800" spc="-15" dirty="0">
                <a:solidFill>
                  <a:srgbClr val="095A82"/>
                </a:solidFill>
              </a:rPr>
              <a:t> </a:t>
            </a:r>
            <a:r>
              <a:rPr sz="2800" spc="-5" dirty="0">
                <a:solidFill>
                  <a:srgbClr val="095A82"/>
                </a:solidFill>
              </a:rPr>
              <a:t>Testing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1571244" y="1033246"/>
            <a:ext cx="6051804" cy="678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31264" y="1054595"/>
            <a:ext cx="5765292" cy="688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152" y="1059180"/>
            <a:ext cx="5949950" cy="576580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63500" rIns="0" bIns="0" rtlCol="0">
            <a:spAutoFit/>
          </a:bodyPr>
          <a:lstStyle/>
          <a:p>
            <a:pPr marL="440055" marR="262890" indent="-172720">
              <a:spcBef>
                <a:spcPts val="500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When they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compare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result of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Page </a:t>
            </a:r>
            <a:r>
              <a:rPr sz="1400" dirty="0">
                <a:solidFill>
                  <a:srgbClr val="095A82"/>
                </a:solidFill>
                <a:cs typeface="Calibri"/>
              </a:rPr>
              <a:t>A with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Page B, found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that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percentage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of  visitors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converted into users </a:t>
            </a:r>
            <a:r>
              <a:rPr sz="1400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more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about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Page </a:t>
            </a:r>
            <a:r>
              <a:rPr sz="1400" dirty="0">
                <a:solidFill>
                  <a:srgbClr val="095A82"/>
                </a:solidFill>
                <a:cs typeface="Calibri"/>
              </a:rPr>
              <a:t>A is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more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than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Page</a:t>
            </a:r>
            <a:r>
              <a:rPr sz="1400" spc="6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dirty="0">
                <a:solidFill>
                  <a:srgbClr val="095A82"/>
                </a:solidFill>
                <a:cs typeface="Calibri"/>
              </a:rPr>
              <a:t>B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65704" y="1825751"/>
            <a:ext cx="3262884" cy="190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91611" y="1851660"/>
            <a:ext cx="3160776" cy="18028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23260" y="1812035"/>
            <a:ext cx="1440180" cy="19156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63646" y="1852422"/>
            <a:ext cx="1309370" cy="1784985"/>
          </a:xfrm>
          <a:custGeom>
            <a:avLst/>
            <a:gdLst/>
            <a:ahLst/>
            <a:cxnLst/>
            <a:rect l="l" t="t" r="r" b="b"/>
            <a:pathLst>
              <a:path w="1309370" h="1784985">
                <a:moveTo>
                  <a:pt x="0" y="1784603"/>
                </a:moveTo>
                <a:lnTo>
                  <a:pt x="1309115" y="1784603"/>
                </a:lnTo>
                <a:lnTo>
                  <a:pt x="1309115" y="0"/>
                </a:lnTo>
                <a:lnTo>
                  <a:pt x="0" y="0"/>
                </a:lnTo>
                <a:lnTo>
                  <a:pt x="0" y="1784603"/>
                </a:lnTo>
                <a:close/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40992" y="4130040"/>
            <a:ext cx="5512308" cy="534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73579" y="4186428"/>
            <a:ext cx="5245608" cy="4755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66900" y="4155947"/>
            <a:ext cx="5410200" cy="433070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99060" rIns="0" bIns="0" rtlCol="0">
            <a:spAutoFit/>
          </a:bodyPr>
          <a:lstStyle/>
          <a:p>
            <a:pPr marL="240029">
              <a:spcBef>
                <a:spcPts val="780"/>
              </a:spcBef>
            </a:pPr>
            <a:r>
              <a:rPr sz="1400" dirty="0">
                <a:solidFill>
                  <a:srgbClr val="095A82"/>
                </a:solidFill>
                <a:cs typeface="Calibri"/>
              </a:rPr>
              <a:t>So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Fabtech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has decided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to 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keep Page </a:t>
            </a:r>
            <a:r>
              <a:rPr sz="1400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as their 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website’s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home</a:t>
            </a:r>
            <a:r>
              <a:rPr sz="1400" spc="8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page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66311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676137" y="2495550"/>
            <a:ext cx="3001518" cy="21282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1707" y="374141"/>
            <a:ext cx="82063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/>
            <a:r>
              <a:rPr dirty="0"/>
              <a:t>Summary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8834" y="990089"/>
            <a:ext cx="6617765" cy="17876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/>
            <a:r>
              <a:rPr sz="1400" spc="-8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In</a:t>
            </a:r>
            <a:r>
              <a:rPr sz="1400" spc="-35" dirty="0">
                <a:solidFill>
                  <a:prstClr val="black"/>
                </a:solidFill>
                <a:latin typeface="Arial Rounded MT Bold" panose="020F0704030504030204" pitchFamily="34" charset="0"/>
                <a:cs typeface="Times New Roman"/>
              </a:rPr>
              <a:t> </a:t>
            </a:r>
            <a:r>
              <a:rPr sz="1400" spc="-8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this</a:t>
            </a:r>
            <a:r>
              <a:rPr sz="1400" spc="-28" dirty="0">
                <a:solidFill>
                  <a:prstClr val="black"/>
                </a:solidFill>
                <a:latin typeface="Arial Rounded MT Bold" panose="020F0704030504030204" pitchFamily="34" charset="0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modu</a:t>
            </a:r>
            <a:r>
              <a:rPr sz="1400" spc="-15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l</a:t>
            </a:r>
            <a:r>
              <a:rPr sz="1400" spc="-8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e,</a:t>
            </a:r>
            <a:r>
              <a:rPr sz="1400" spc="-18" dirty="0">
                <a:solidFill>
                  <a:prstClr val="black"/>
                </a:solidFill>
                <a:latin typeface="Arial Rounded MT Bold" panose="020F0704030504030204" pitchFamily="34" charset="0"/>
                <a:cs typeface="Times New Roman"/>
              </a:rPr>
              <a:t> </a:t>
            </a:r>
            <a:r>
              <a:rPr sz="1400" spc="-8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you</a:t>
            </a:r>
            <a:r>
              <a:rPr sz="1400" spc="-38" dirty="0">
                <a:solidFill>
                  <a:prstClr val="black"/>
                </a:solidFill>
                <a:latin typeface="Arial Rounded MT Bold" panose="020F0704030504030204" pitchFamily="34" charset="0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shoul</a:t>
            </a:r>
            <a:r>
              <a:rPr sz="1400" spc="-8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d</a:t>
            </a:r>
            <a:r>
              <a:rPr sz="1400" spc="-15" dirty="0">
                <a:solidFill>
                  <a:prstClr val="black"/>
                </a:solidFill>
                <a:latin typeface="Arial Rounded MT Bold" panose="020F0704030504030204" pitchFamily="34" charset="0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hav</a:t>
            </a:r>
            <a:r>
              <a:rPr sz="1400" spc="-8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e</a:t>
            </a:r>
            <a:r>
              <a:rPr sz="1400" spc="-33" dirty="0">
                <a:solidFill>
                  <a:prstClr val="black"/>
                </a:solidFill>
                <a:latin typeface="Arial Rounded MT Bold" panose="020F0704030504030204" pitchFamily="34" charset="0"/>
                <a:cs typeface="Times New Roman"/>
              </a:rPr>
              <a:t> </a:t>
            </a:r>
            <a:r>
              <a:rPr sz="1400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l</a:t>
            </a:r>
            <a:r>
              <a:rPr sz="1400" spc="-8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ear</a:t>
            </a:r>
            <a:r>
              <a:rPr sz="1400" spc="-15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n</a:t>
            </a:r>
            <a:r>
              <a:rPr sz="1400" spc="-5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t</a:t>
            </a:r>
            <a:r>
              <a:rPr sz="1400" spc="-5" dirty="0" smtClean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:</a:t>
            </a:r>
            <a:endParaRPr lang="en-IN" sz="1400" spc="-5" dirty="0" smtClean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 marL="6350"/>
            <a:endParaRPr sz="1400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 marL="311150" indent="-285750"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Understand </a:t>
            </a:r>
            <a:r>
              <a:rPr lang="en-IN" sz="14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Parametric Test</a:t>
            </a:r>
          </a:p>
          <a:p>
            <a:pPr marL="311150" indent="-285750"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endParaRPr lang="en-IN" sz="1400" spc="-10" dirty="0">
              <a:solidFill>
                <a:srgbClr val="0070C0"/>
              </a:solidFill>
              <a:latin typeface="Arial Rounded MT Bold" panose="020F0704030504030204" pitchFamily="34" charset="0"/>
              <a:cs typeface="Calibri"/>
            </a:endParaRPr>
          </a:p>
          <a:p>
            <a:pPr marL="311150" indent="-285750"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Understand Non-Parametric Test</a:t>
            </a:r>
          </a:p>
          <a:p>
            <a:pPr marL="311150" indent="-285750"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endParaRPr lang="en-IN" sz="1400" spc="-10" dirty="0">
              <a:solidFill>
                <a:srgbClr val="0070C0"/>
              </a:solidFill>
              <a:latin typeface="Arial Rounded MT Bold" panose="020F0704030504030204" pitchFamily="34" charset="0"/>
              <a:cs typeface="Calibri"/>
            </a:endParaRPr>
          </a:p>
          <a:p>
            <a:pPr marL="311150" indent="-285750"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Understand A/B testing</a:t>
            </a:r>
          </a:p>
          <a:p>
            <a:pPr>
              <a:spcBef>
                <a:spcPts val="18"/>
              </a:spcBef>
            </a:pPr>
            <a:endParaRPr sz="14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1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1707" y="374141"/>
            <a:ext cx="82063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/>
            <a:r>
              <a:rPr lang="en-IN" dirty="0" smtClean="0"/>
              <a:t>Congratulation</a:t>
            </a:r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0310241-D7A9-4F63-B003-BF7DBA3CE47E}"/>
              </a:ext>
            </a:extLst>
          </p:cNvPr>
          <p:cNvSpPr/>
          <p:nvPr/>
        </p:nvSpPr>
        <p:spPr>
          <a:xfrm>
            <a:off x="467105" y="1047750"/>
            <a:ext cx="5552695" cy="685800"/>
          </a:xfrm>
          <a:prstGeom prst="rect">
            <a:avLst/>
          </a:prstGeom>
          <a:solidFill>
            <a:srgbClr val="00CC66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prstClr val="white"/>
                </a:solidFill>
              </a:rPr>
              <a:t>Probability &amp; Statistics </a:t>
            </a:r>
          </a:p>
          <a:p>
            <a:r>
              <a:rPr lang="en-US" sz="2800" dirty="0" smtClean="0">
                <a:solidFill>
                  <a:prstClr val="white"/>
                </a:solidFill>
              </a:rPr>
              <a:t>                                     for Data Science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1531A52-587B-4D73-AE70-C3A3F38ED149}"/>
              </a:ext>
            </a:extLst>
          </p:cNvPr>
          <p:cNvSpPr/>
          <p:nvPr/>
        </p:nvSpPr>
        <p:spPr>
          <a:xfrm>
            <a:off x="467105" y="2735182"/>
            <a:ext cx="5649686" cy="1066800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sz="2400" kern="0" dirty="0" smtClean="0">
                <a:ln w="10160">
                  <a:solidFill>
                    <a:srgbClr val="4472C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You have successfully completed –</a:t>
            </a:r>
          </a:p>
          <a:p>
            <a:pPr algn="ctr"/>
            <a:r>
              <a:rPr lang="en-US" sz="2400" kern="0" dirty="0" smtClean="0">
                <a:ln w="10160">
                  <a:solidFill>
                    <a:srgbClr val="4472C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Testing the Data Session</a:t>
            </a:r>
            <a:endParaRPr lang="en-US" sz="2400" kern="0" dirty="0" smtClean="0">
              <a:ln w="10160">
                <a:solidFill>
                  <a:srgbClr val="4472C4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6" name="Picture 2" descr="C:\Users\JS5027377\Desktop\Sri Core Java\champion-cup.png">
            <a:extLst>
              <a:ext uri="{FF2B5EF4-FFF2-40B4-BE49-F238E27FC236}">
                <a16:creationId xmlns:a16="http://schemas.microsoft.com/office/drawing/2014/main" xmlns="" id="{F277EFF3-0D18-4594-970B-CD420B242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866135"/>
            <a:ext cx="2297327" cy="293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xmlns="" id="{A04FDF7F-E03F-4F39-84F7-986FCC644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135" y="3801982"/>
            <a:ext cx="1591055" cy="91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4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30958" y="562356"/>
            <a:ext cx="2046732" cy="14881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90394" y="615995"/>
            <a:ext cx="1930083" cy="1383030"/>
          </a:xfrm>
          <a:custGeom>
            <a:avLst/>
            <a:gdLst/>
            <a:ahLst/>
            <a:cxnLst/>
            <a:rect l="l" t="t" r="r" b="b"/>
            <a:pathLst>
              <a:path w="3860165" h="2766060">
                <a:moveTo>
                  <a:pt x="1962686" y="0"/>
                </a:moveTo>
                <a:lnTo>
                  <a:pt x="1913359" y="621"/>
                </a:lnTo>
                <a:lnTo>
                  <a:pt x="1864113" y="2153"/>
                </a:lnTo>
                <a:lnTo>
                  <a:pt x="1814974" y="4594"/>
                </a:lnTo>
                <a:lnTo>
                  <a:pt x="1765969" y="7938"/>
                </a:lnTo>
                <a:lnTo>
                  <a:pt x="1717123" y="12182"/>
                </a:lnTo>
                <a:lnTo>
                  <a:pt x="1668464" y="17323"/>
                </a:lnTo>
                <a:lnTo>
                  <a:pt x="1620017" y="23357"/>
                </a:lnTo>
                <a:lnTo>
                  <a:pt x="1571809" y="30279"/>
                </a:lnTo>
                <a:lnTo>
                  <a:pt x="1523865" y="38087"/>
                </a:lnTo>
                <a:lnTo>
                  <a:pt x="1476213" y="46776"/>
                </a:lnTo>
                <a:lnTo>
                  <a:pt x="1428878" y="56342"/>
                </a:lnTo>
                <a:lnTo>
                  <a:pt x="1381887" y="66782"/>
                </a:lnTo>
                <a:lnTo>
                  <a:pt x="1335265" y="78093"/>
                </a:lnTo>
                <a:lnTo>
                  <a:pt x="1289040" y="90269"/>
                </a:lnTo>
                <a:lnTo>
                  <a:pt x="1243237" y="103308"/>
                </a:lnTo>
                <a:lnTo>
                  <a:pt x="1197883" y="117206"/>
                </a:lnTo>
                <a:lnTo>
                  <a:pt x="1153004" y="131958"/>
                </a:lnTo>
                <a:lnTo>
                  <a:pt x="1108626" y="147562"/>
                </a:lnTo>
                <a:lnTo>
                  <a:pt x="1064776" y="164014"/>
                </a:lnTo>
                <a:lnTo>
                  <a:pt x="1021479" y="181309"/>
                </a:lnTo>
                <a:lnTo>
                  <a:pt x="978763" y="199443"/>
                </a:lnTo>
                <a:lnTo>
                  <a:pt x="936652" y="218414"/>
                </a:lnTo>
                <a:lnTo>
                  <a:pt x="895174" y="238218"/>
                </a:lnTo>
                <a:lnTo>
                  <a:pt x="854355" y="258849"/>
                </a:lnTo>
                <a:lnTo>
                  <a:pt x="814221" y="280306"/>
                </a:lnTo>
                <a:lnTo>
                  <a:pt x="774798" y="302584"/>
                </a:lnTo>
                <a:lnTo>
                  <a:pt x="736113" y="325678"/>
                </a:lnTo>
                <a:lnTo>
                  <a:pt x="698192" y="349587"/>
                </a:lnTo>
                <a:lnTo>
                  <a:pt x="661060" y="374305"/>
                </a:lnTo>
                <a:lnTo>
                  <a:pt x="624746" y="399829"/>
                </a:lnTo>
                <a:lnTo>
                  <a:pt x="589273" y="426155"/>
                </a:lnTo>
                <a:lnTo>
                  <a:pt x="554670" y="453280"/>
                </a:lnTo>
                <a:lnTo>
                  <a:pt x="520961" y="481199"/>
                </a:lnTo>
                <a:lnTo>
                  <a:pt x="488174" y="509909"/>
                </a:lnTo>
                <a:lnTo>
                  <a:pt x="456335" y="539406"/>
                </a:lnTo>
                <a:lnTo>
                  <a:pt x="425470" y="569687"/>
                </a:lnTo>
                <a:lnTo>
                  <a:pt x="395604" y="600747"/>
                </a:lnTo>
                <a:lnTo>
                  <a:pt x="361087" y="639098"/>
                </a:lnTo>
                <a:lnTo>
                  <a:pt x="328570" y="678052"/>
                </a:lnTo>
                <a:lnTo>
                  <a:pt x="298054" y="717575"/>
                </a:lnTo>
                <a:lnTo>
                  <a:pt x="269537" y="757630"/>
                </a:lnTo>
                <a:lnTo>
                  <a:pt x="243019" y="798180"/>
                </a:lnTo>
                <a:lnTo>
                  <a:pt x="218501" y="839190"/>
                </a:lnTo>
                <a:lnTo>
                  <a:pt x="195981" y="880624"/>
                </a:lnTo>
                <a:lnTo>
                  <a:pt x="175459" y="922444"/>
                </a:lnTo>
                <a:lnTo>
                  <a:pt x="156936" y="964616"/>
                </a:lnTo>
                <a:lnTo>
                  <a:pt x="140410" y="1007103"/>
                </a:lnTo>
                <a:lnTo>
                  <a:pt x="125881" y="1049868"/>
                </a:lnTo>
                <a:lnTo>
                  <a:pt x="113349" y="1092877"/>
                </a:lnTo>
                <a:lnTo>
                  <a:pt x="102814" y="1136092"/>
                </a:lnTo>
                <a:lnTo>
                  <a:pt x="94275" y="1179477"/>
                </a:lnTo>
                <a:lnTo>
                  <a:pt x="87732" y="1222997"/>
                </a:lnTo>
                <a:lnTo>
                  <a:pt x="83184" y="1266615"/>
                </a:lnTo>
                <a:lnTo>
                  <a:pt x="80631" y="1310294"/>
                </a:lnTo>
                <a:lnTo>
                  <a:pt x="80073" y="1354000"/>
                </a:lnTo>
                <a:lnTo>
                  <a:pt x="81509" y="1397695"/>
                </a:lnTo>
                <a:lnTo>
                  <a:pt x="84940" y="1441344"/>
                </a:lnTo>
                <a:lnTo>
                  <a:pt x="90364" y="1484911"/>
                </a:lnTo>
                <a:lnTo>
                  <a:pt x="97781" y="1528358"/>
                </a:lnTo>
                <a:lnTo>
                  <a:pt x="107191" y="1571651"/>
                </a:lnTo>
                <a:lnTo>
                  <a:pt x="118594" y="1614753"/>
                </a:lnTo>
                <a:lnTo>
                  <a:pt x="131989" y="1657627"/>
                </a:lnTo>
                <a:lnTo>
                  <a:pt x="147376" y="1700239"/>
                </a:lnTo>
                <a:lnTo>
                  <a:pt x="164754" y="1742551"/>
                </a:lnTo>
                <a:lnTo>
                  <a:pt x="184124" y="1784527"/>
                </a:lnTo>
                <a:lnTo>
                  <a:pt x="205484" y="1826131"/>
                </a:lnTo>
                <a:lnTo>
                  <a:pt x="228835" y="1867328"/>
                </a:lnTo>
                <a:lnTo>
                  <a:pt x="254175" y="1908081"/>
                </a:lnTo>
                <a:lnTo>
                  <a:pt x="281506" y="1948353"/>
                </a:lnTo>
                <a:lnTo>
                  <a:pt x="310826" y="1988110"/>
                </a:lnTo>
                <a:lnTo>
                  <a:pt x="342134" y="2027313"/>
                </a:lnTo>
                <a:lnTo>
                  <a:pt x="375432" y="2065929"/>
                </a:lnTo>
                <a:lnTo>
                  <a:pt x="410717" y="2103919"/>
                </a:lnTo>
                <a:lnTo>
                  <a:pt x="0" y="2765716"/>
                </a:lnTo>
                <a:lnTo>
                  <a:pt x="924306" y="2464091"/>
                </a:lnTo>
                <a:lnTo>
                  <a:pt x="3015786" y="2464091"/>
                </a:lnTo>
                <a:lnTo>
                  <a:pt x="3044365" y="2450447"/>
                </a:lnTo>
                <a:lnTo>
                  <a:pt x="3085184" y="2429815"/>
                </a:lnTo>
                <a:lnTo>
                  <a:pt x="3125318" y="2408358"/>
                </a:lnTo>
                <a:lnTo>
                  <a:pt x="3164741" y="2386081"/>
                </a:lnTo>
                <a:lnTo>
                  <a:pt x="3203426" y="2362986"/>
                </a:lnTo>
                <a:lnTo>
                  <a:pt x="3241347" y="2339077"/>
                </a:lnTo>
                <a:lnTo>
                  <a:pt x="3278479" y="2314359"/>
                </a:lnTo>
                <a:lnTo>
                  <a:pt x="3314793" y="2288835"/>
                </a:lnTo>
                <a:lnTo>
                  <a:pt x="3350266" y="2262509"/>
                </a:lnTo>
                <a:lnTo>
                  <a:pt x="3384869" y="2235384"/>
                </a:lnTo>
                <a:lnTo>
                  <a:pt x="3418578" y="2207465"/>
                </a:lnTo>
                <a:lnTo>
                  <a:pt x="3451365" y="2178755"/>
                </a:lnTo>
                <a:lnTo>
                  <a:pt x="3483204" y="2149258"/>
                </a:lnTo>
                <a:lnTo>
                  <a:pt x="3514069" y="2118977"/>
                </a:lnTo>
                <a:lnTo>
                  <a:pt x="3543935" y="2087917"/>
                </a:lnTo>
                <a:lnTo>
                  <a:pt x="3575753" y="2052689"/>
                </a:lnTo>
                <a:lnTo>
                  <a:pt x="3605840" y="2017026"/>
                </a:lnTo>
                <a:lnTo>
                  <a:pt x="3634202" y="1980953"/>
                </a:lnTo>
                <a:lnTo>
                  <a:pt x="3660847" y="1944496"/>
                </a:lnTo>
                <a:lnTo>
                  <a:pt x="3685783" y="1907681"/>
                </a:lnTo>
                <a:lnTo>
                  <a:pt x="3709015" y="1870534"/>
                </a:lnTo>
                <a:lnTo>
                  <a:pt x="3730553" y="1833080"/>
                </a:lnTo>
                <a:lnTo>
                  <a:pt x="3750402" y="1795346"/>
                </a:lnTo>
                <a:lnTo>
                  <a:pt x="3768571" y="1757356"/>
                </a:lnTo>
                <a:lnTo>
                  <a:pt x="3785067" y="1719137"/>
                </a:lnTo>
                <a:lnTo>
                  <a:pt x="3799897" y="1680715"/>
                </a:lnTo>
                <a:lnTo>
                  <a:pt x="3813068" y="1642115"/>
                </a:lnTo>
                <a:lnTo>
                  <a:pt x="3824587" y="1603364"/>
                </a:lnTo>
                <a:lnTo>
                  <a:pt x="3834463" y="1564486"/>
                </a:lnTo>
                <a:lnTo>
                  <a:pt x="3842702" y="1525507"/>
                </a:lnTo>
                <a:lnTo>
                  <a:pt x="3849311" y="1486454"/>
                </a:lnTo>
                <a:lnTo>
                  <a:pt x="3854299" y="1447353"/>
                </a:lnTo>
                <a:lnTo>
                  <a:pt x="3857671" y="1408228"/>
                </a:lnTo>
                <a:lnTo>
                  <a:pt x="3859437" y="1369106"/>
                </a:lnTo>
                <a:lnTo>
                  <a:pt x="3859602" y="1330012"/>
                </a:lnTo>
                <a:lnTo>
                  <a:pt x="3858174" y="1290973"/>
                </a:lnTo>
                <a:lnTo>
                  <a:pt x="3855160" y="1252014"/>
                </a:lnTo>
                <a:lnTo>
                  <a:pt x="3850569" y="1213160"/>
                </a:lnTo>
                <a:lnTo>
                  <a:pt x="3844406" y="1174438"/>
                </a:lnTo>
                <a:lnTo>
                  <a:pt x="3836680" y="1135874"/>
                </a:lnTo>
                <a:lnTo>
                  <a:pt x="3827398" y="1097492"/>
                </a:lnTo>
                <a:lnTo>
                  <a:pt x="3816567" y="1059320"/>
                </a:lnTo>
                <a:lnTo>
                  <a:pt x="3804194" y="1021382"/>
                </a:lnTo>
                <a:lnTo>
                  <a:pt x="3790287" y="983704"/>
                </a:lnTo>
                <a:lnTo>
                  <a:pt x="3774853" y="946313"/>
                </a:lnTo>
                <a:lnTo>
                  <a:pt x="3757899" y="909233"/>
                </a:lnTo>
                <a:lnTo>
                  <a:pt x="3739432" y="872492"/>
                </a:lnTo>
                <a:lnTo>
                  <a:pt x="3719461" y="836114"/>
                </a:lnTo>
                <a:lnTo>
                  <a:pt x="3697992" y="800125"/>
                </a:lnTo>
                <a:lnTo>
                  <a:pt x="3675032" y="764551"/>
                </a:lnTo>
                <a:lnTo>
                  <a:pt x="3650590" y="729418"/>
                </a:lnTo>
                <a:lnTo>
                  <a:pt x="3624671" y="694751"/>
                </a:lnTo>
                <a:lnTo>
                  <a:pt x="3597284" y="660577"/>
                </a:lnTo>
                <a:lnTo>
                  <a:pt x="3568436" y="626921"/>
                </a:lnTo>
                <a:lnTo>
                  <a:pt x="3538134" y="593809"/>
                </a:lnTo>
                <a:lnTo>
                  <a:pt x="3506385" y="561267"/>
                </a:lnTo>
                <a:lnTo>
                  <a:pt x="3473198" y="529320"/>
                </a:lnTo>
                <a:lnTo>
                  <a:pt x="3438578" y="497994"/>
                </a:lnTo>
                <a:lnTo>
                  <a:pt x="3402534" y="467316"/>
                </a:lnTo>
                <a:lnTo>
                  <a:pt x="3365072" y="437310"/>
                </a:lnTo>
                <a:lnTo>
                  <a:pt x="3326200" y="408002"/>
                </a:lnTo>
                <a:lnTo>
                  <a:pt x="3285926" y="379419"/>
                </a:lnTo>
                <a:lnTo>
                  <a:pt x="3244256" y="351586"/>
                </a:lnTo>
                <a:lnTo>
                  <a:pt x="3201199" y="324528"/>
                </a:lnTo>
                <a:lnTo>
                  <a:pt x="3156760" y="298273"/>
                </a:lnTo>
                <a:lnTo>
                  <a:pt x="3110948" y="272844"/>
                </a:lnTo>
                <a:lnTo>
                  <a:pt x="3063770" y="248269"/>
                </a:lnTo>
                <a:lnTo>
                  <a:pt x="3015234" y="224573"/>
                </a:lnTo>
                <a:lnTo>
                  <a:pt x="2970767" y="204188"/>
                </a:lnTo>
                <a:lnTo>
                  <a:pt x="2925805" y="184797"/>
                </a:lnTo>
                <a:lnTo>
                  <a:pt x="2880372" y="166396"/>
                </a:lnTo>
                <a:lnTo>
                  <a:pt x="2834494" y="148983"/>
                </a:lnTo>
                <a:lnTo>
                  <a:pt x="2788199" y="132552"/>
                </a:lnTo>
                <a:lnTo>
                  <a:pt x="2741512" y="117101"/>
                </a:lnTo>
                <a:lnTo>
                  <a:pt x="2694460" y="102626"/>
                </a:lnTo>
                <a:lnTo>
                  <a:pt x="2647068" y="89122"/>
                </a:lnTo>
                <a:lnTo>
                  <a:pt x="2599364" y="76586"/>
                </a:lnTo>
                <a:lnTo>
                  <a:pt x="2551373" y="65015"/>
                </a:lnTo>
                <a:lnTo>
                  <a:pt x="2503122" y="54404"/>
                </a:lnTo>
                <a:lnTo>
                  <a:pt x="2454637" y="44750"/>
                </a:lnTo>
                <a:lnTo>
                  <a:pt x="2405943" y="36049"/>
                </a:lnTo>
                <a:lnTo>
                  <a:pt x="2357069" y="28297"/>
                </a:lnTo>
                <a:lnTo>
                  <a:pt x="2308039" y="21490"/>
                </a:lnTo>
                <a:lnTo>
                  <a:pt x="2258880" y="15625"/>
                </a:lnTo>
                <a:lnTo>
                  <a:pt x="2209618" y="10698"/>
                </a:lnTo>
                <a:lnTo>
                  <a:pt x="2160279" y="6705"/>
                </a:lnTo>
                <a:lnTo>
                  <a:pt x="2110891" y="3643"/>
                </a:lnTo>
                <a:lnTo>
                  <a:pt x="2061478" y="1507"/>
                </a:lnTo>
                <a:lnTo>
                  <a:pt x="2012068" y="294"/>
                </a:lnTo>
                <a:lnTo>
                  <a:pt x="1962686" y="0"/>
                </a:lnTo>
                <a:close/>
              </a:path>
              <a:path w="3860165" h="2766060">
                <a:moveTo>
                  <a:pt x="3015786" y="2464091"/>
                </a:moveTo>
                <a:lnTo>
                  <a:pt x="924306" y="2464091"/>
                </a:lnTo>
                <a:lnTo>
                  <a:pt x="968772" y="2484477"/>
                </a:lnTo>
                <a:lnTo>
                  <a:pt x="1013734" y="2503868"/>
                </a:lnTo>
                <a:lnTo>
                  <a:pt x="1059167" y="2522268"/>
                </a:lnTo>
                <a:lnTo>
                  <a:pt x="1105045" y="2539682"/>
                </a:lnTo>
                <a:lnTo>
                  <a:pt x="1151340" y="2556112"/>
                </a:lnTo>
                <a:lnTo>
                  <a:pt x="1198027" y="2571563"/>
                </a:lnTo>
                <a:lnTo>
                  <a:pt x="1245079" y="2586039"/>
                </a:lnTo>
                <a:lnTo>
                  <a:pt x="1292471" y="2599542"/>
                </a:lnTo>
                <a:lnTo>
                  <a:pt x="1340175" y="2612078"/>
                </a:lnTo>
                <a:lnTo>
                  <a:pt x="1388166" y="2623649"/>
                </a:lnTo>
                <a:lnTo>
                  <a:pt x="1436417" y="2634260"/>
                </a:lnTo>
                <a:lnTo>
                  <a:pt x="1484902" y="2643914"/>
                </a:lnTo>
                <a:lnTo>
                  <a:pt x="1533596" y="2652615"/>
                </a:lnTo>
                <a:lnTo>
                  <a:pt x="1582470" y="2660367"/>
                </a:lnTo>
                <a:lnTo>
                  <a:pt x="1631500" y="2667174"/>
                </a:lnTo>
                <a:lnTo>
                  <a:pt x="1680659" y="2673039"/>
                </a:lnTo>
                <a:lnTo>
                  <a:pt x="1729921" y="2677966"/>
                </a:lnTo>
                <a:lnTo>
                  <a:pt x="1779260" y="2681959"/>
                </a:lnTo>
                <a:lnTo>
                  <a:pt x="1828648" y="2685021"/>
                </a:lnTo>
                <a:lnTo>
                  <a:pt x="1878061" y="2687157"/>
                </a:lnTo>
                <a:lnTo>
                  <a:pt x="1927471" y="2688371"/>
                </a:lnTo>
                <a:lnTo>
                  <a:pt x="1976853" y="2688665"/>
                </a:lnTo>
                <a:lnTo>
                  <a:pt x="2026180" y="2688044"/>
                </a:lnTo>
                <a:lnTo>
                  <a:pt x="2075426" y="2686511"/>
                </a:lnTo>
                <a:lnTo>
                  <a:pt x="2124565" y="2684071"/>
                </a:lnTo>
                <a:lnTo>
                  <a:pt x="2173570" y="2680726"/>
                </a:lnTo>
                <a:lnTo>
                  <a:pt x="2222416" y="2676482"/>
                </a:lnTo>
                <a:lnTo>
                  <a:pt x="2271075" y="2671341"/>
                </a:lnTo>
                <a:lnTo>
                  <a:pt x="2319522" y="2665307"/>
                </a:lnTo>
                <a:lnTo>
                  <a:pt x="2367730" y="2658385"/>
                </a:lnTo>
                <a:lnTo>
                  <a:pt x="2415674" y="2650577"/>
                </a:lnTo>
                <a:lnTo>
                  <a:pt x="2463326" y="2641889"/>
                </a:lnTo>
                <a:lnTo>
                  <a:pt x="2510661" y="2632322"/>
                </a:lnTo>
                <a:lnTo>
                  <a:pt x="2557652" y="2621882"/>
                </a:lnTo>
                <a:lnTo>
                  <a:pt x="2604274" y="2610572"/>
                </a:lnTo>
                <a:lnTo>
                  <a:pt x="2650499" y="2598395"/>
                </a:lnTo>
                <a:lnTo>
                  <a:pt x="2696302" y="2585356"/>
                </a:lnTo>
                <a:lnTo>
                  <a:pt x="2741656" y="2571458"/>
                </a:lnTo>
                <a:lnTo>
                  <a:pt x="2786535" y="2556706"/>
                </a:lnTo>
                <a:lnTo>
                  <a:pt x="2830913" y="2541102"/>
                </a:lnTo>
                <a:lnTo>
                  <a:pt x="2874763" y="2524651"/>
                </a:lnTo>
                <a:lnTo>
                  <a:pt x="2918060" y="2507356"/>
                </a:lnTo>
                <a:lnTo>
                  <a:pt x="2960776" y="2489221"/>
                </a:lnTo>
                <a:lnTo>
                  <a:pt x="3002887" y="2470250"/>
                </a:lnTo>
                <a:lnTo>
                  <a:pt x="3015786" y="24640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90394" y="615995"/>
            <a:ext cx="1930083" cy="1383030"/>
          </a:xfrm>
          <a:custGeom>
            <a:avLst/>
            <a:gdLst/>
            <a:ahLst/>
            <a:cxnLst/>
            <a:rect l="l" t="t" r="r" b="b"/>
            <a:pathLst>
              <a:path w="3860165" h="2766060">
                <a:moveTo>
                  <a:pt x="0" y="2765716"/>
                </a:moveTo>
                <a:lnTo>
                  <a:pt x="924306" y="2464091"/>
                </a:lnTo>
                <a:lnTo>
                  <a:pt x="968772" y="2484477"/>
                </a:lnTo>
                <a:lnTo>
                  <a:pt x="1013734" y="2503868"/>
                </a:lnTo>
                <a:lnTo>
                  <a:pt x="1059167" y="2522268"/>
                </a:lnTo>
                <a:lnTo>
                  <a:pt x="1105045" y="2539682"/>
                </a:lnTo>
                <a:lnTo>
                  <a:pt x="1151340" y="2556112"/>
                </a:lnTo>
                <a:lnTo>
                  <a:pt x="1198027" y="2571563"/>
                </a:lnTo>
                <a:lnTo>
                  <a:pt x="1245079" y="2586039"/>
                </a:lnTo>
                <a:lnTo>
                  <a:pt x="1292471" y="2599542"/>
                </a:lnTo>
                <a:lnTo>
                  <a:pt x="1340175" y="2612078"/>
                </a:lnTo>
                <a:lnTo>
                  <a:pt x="1388166" y="2623649"/>
                </a:lnTo>
                <a:lnTo>
                  <a:pt x="1436417" y="2634260"/>
                </a:lnTo>
                <a:lnTo>
                  <a:pt x="1484902" y="2643914"/>
                </a:lnTo>
                <a:lnTo>
                  <a:pt x="1533596" y="2652615"/>
                </a:lnTo>
                <a:lnTo>
                  <a:pt x="1582470" y="2660367"/>
                </a:lnTo>
                <a:lnTo>
                  <a:pt x="1631500" y="2667174"/>
                </a:lnTo>
                <a:lnTo>
                  <a:pt x="1680659" y="2673039"/>
                </a:lnTo>
                <a:lnTo>
                  <a:pt x="1729921" y="2677966"/>
                </a:lnTo>
                <a:lnTo>
                  <a:pt x="1779260" y="2681959"/>
                </a:lnTo>
                <a:lnTo>
                  <a:pt x="1828648" y="2685021"/>
                </a:lnTo>
                <a:lnTo>
                  <a:pt x="1878061" y="2687157"/>
                </a:lnTo>
                <a:lnTo>
                  <a:pt x="1927471" y="2688371"/>
                </a:lnTo>
                <a:lnTo>
                  <a:pt x="1976853" y="2688665"/>
                </a:lnTo>
                <a:lnTo>
                  <a:pt x="2026180" y="2688044"/>
                </a:lnTo>
                <a:lnTo>
                  <a:pt x="2075426" y="2686511"/>
                </a:lnTo>
                <a:lnTo>
                  <a:pt x="2124565" y="2684071"/>
                </a:lnTo>
                <a:lnTo>
                  <a:pt x="2173570" y="2680726"/>
                </a:lnTo>
                <a:lnTo>
                  <a:pt x="2222416" y="2676482"/>
                </a:lnTo>
                <a:lnTo>
                  <a:pt x="2271075" y="2671341"/>
                </a:lnTo>
                <a:lnTo>
                  <a:pt x="2319522" y="2665307"/>
                </a:lnTo>
                <a:lnTo>
                  <a:pt x="2367730" y="2658385"/>
                </a:lnTo>
                <a:lnTo>
                  <a:pt x="2415674" y="2650577"/>
                </a:lnTo>
                <a:lnTo>
                  <a:pt x="2463326" y="2641889"/>
                </a:lnTo>
                <a:lnTo>
                  <a:pt x="2510661" y="2632322"/>
                </a:lnTo>
                <a:lnTo>
                  <a:pt x="2557652" y="2621882"/>
                </a:lnTo>
                <a:lnTo>
                  <a:pt x="2604274" y="2610572"/>
                </a:lnTo>
                <a:lnTo>
                  <a:pt x="2650499" y="2598395"/>
                </a:lnTo>
                <a:lnTo>
                  <a:pt x="2696302" y="2585356"/>
                </a:lnTo>
                <a:lnTo>
                  <a:pt x="2741656" y="2571458"/>
                </a:lnTo>
                <a:lnTo>
                  <a:pt x="2786535" y="2556706"/>
                </a:lnTo>
                <a:lnTo>
                  <a:pt x="2830913" y="2541102"/>
                </a:lnTo>
                <a:lnTo>
                  <a:pt x="2874763" y="2524651"/>
                </a:lnTo>
                <a:lnTo>
                  <a:pt x="2918060" y="2507356"/>
                </a:lnTo>
                <a:lnTo>
                  <a:pt x="2960776" y="2489221"/>
                </a:lnTo>
                <a:lnTo>
                  <a:pt x="3002887" y="2470250"/>
                </a:lnTo>
                <a:lnTo>
                  <a:pt x="3044365" y="2450447"/>
                </a:lnTo>
                <a:lnTo>
                  <a:pt x="3085184" y="2429815"/>
                </a:lnTo>
                <a:lnTo>
                  <a:pt x="3125318" y="2408358"/>
                </a:lnTo>
                <a:lnTo>
                  <a:pt x="3164741" y="2386081"/>
                </a:lnTo>
                <a:lnTo>
                  <a:pt x="3203426" y="2362986"/>
                </a:lnTo>
                <a:lnTo>
                  <a:pt x="3241347" y="2339077"/>
                </a:lnTo>
                <a:lnTo>
                  <a:pt x="3278479" y="2314359"/>
                </a:lnTo>
                <a:lnTo>
                  <a:pt x="3314793" y="2288835"/>
                </a:lnTo>
                <a:lnTo>
                  <a:pt x="3350266" y="2262509"/>
                </a:lnTo>
                <a:lnTo>
                  <a:pt x="3384869" y="2235384"/>
                </a:lnTo>
                <a:lnTo>
                  <a:pt x="3418578" y="2207465"/>
                </a:lnTo>
                <a:lnTo>
                  <a:pt x="3451365" y="2178755"/>
                </a:lnTo>
                <a:lnTo>
                  <a:pt x="3483204" y="2149258"/>
                </a:lnTo>
                <a:lnTo>
                  <a:pt x="3514069" y="2118977"/>
                </a:lnTo>
                <a:lnTo>
                  <a:pt x="3543935" y="2087917"/>
                </a:lnTo>
                <a:lnTo>
                  <a:pt x="3575753" y="2052689"/>
                </a:lnTo>
                <a:lnTo>
                  <a:pt x="3605840" y="2017026"/>
                </a:lnTo>
                <a:lnTo>
                  <a:pt x="3634202" y="1980953"/>
                </a:lnTo>
                <a:lnTo>
                  <a:pt x="3660847" y="1944496"/>
                </a:lnTo>
                <a:lnTo>
                  <a:pt x="3685783" y="1907681"/>
                </a:lnTo>
                <a:lnTo>
                  <a:pt x="3709015" y="1870534"/>
                </a:lnTo>
                <a:lnTo>
                  <a:pt x="3730553" y="1833080"/>
                </a:lnTo>
                <a:lnTo>
                  <a:pt x="3750402" y="1795346"/>
                </a:lnTo>
                <a:lnTo>
                  <a:pt x="3768571" y="1757356"/>
                </a:lnTo>
                <a:lnTo>
                  <a:pt x="3785067" y="1719137"/>
                </a:lnTo>
                <a:lnTo>
                  <a:pt x="3799897" y="1680715"/>
                </a:lnTo>
                <a:lnTo>
                  <a:pt x="3813068" y="1642115"/>
                </a:lnTo>
                <a:lnTo>
                  <a:pt x="3824587" y="1603364"/>
                </a:lnTo>
                <a:lnTo>
                  <a:pt x="3834463" y="1564486"/>
                </a:lnTo>
                <a:lnTo>
                  <a:pt x="3842702" y="1525507"/>
                </a:lnTo>
                <a:lnTo>
                  <a:pt x="3849311" y="1486454"/>
                </a:lnTo>
                <a:lnTo>
                  <a:pt x="3854299" y="1447353"/>
                </a:lnTo>
                <a:lnTo>
                  <a:pt x="3857671" y="1408228"/>
                </a:lnTo>
                <a:lnTo>
                  <a:pt x="3859437" y="1369106"/>
                </a:lnTo>
                <a:lnTo>
                  <a:pt x="3859602" y="1330012"/>
                </a:lnTo>
                <a:lnTo>
                  <a:pt x="3858174" y="1290973"/>
                </a:lnTo>
                <a:lnTo>
                  <a:pt x="3855160" y="1252014"/>
                </a:lnTo>
                <a:lnTo>
                  <a:pt x="3850569" y="1213160"/>
                </a:lnTo>
                <a:lnTo>
                  <a:pt x="3844406" y="1174438"/>
                </a:lnTo>
                <a:lnTo>
                  <a:pt x="3836680" y="1135874"/>
                </a:lnTo>
                <a:lnTo>
                  <a:pt x="3827398" y="1097492"/>
                </a:lnTo>
                <a:lnTo>
                  <a:pt x="3816567" y="1059320"/>
                </a:lnTo>
                <a:lnTo>
                  <a:pt x="3804194" y="1021382"/>
                </a:lnTo>
                <a:lnTo>
                  <a:pt x="3790287" y="983704"/>
                </a:lnTo>
                <a:lnTo>
                  <a:pt x="3774853" y="946313"/>
                </a:lnTo>
                <a:lnTo>
                  <a:pt x="3757899" y="909233"/>
                </a:lnTo>
                <a:lnTo>
                  <a:pt x="3739432" y="872492"/>
                </a:lnTo>
                <a:lnTo>
                  <a:pt x="3719461" y="836114"/>
                </a:lnTo>
                <a:lnTo>
                  <a:pt x="3697992" y="800125"/>
                </a:lnTo>
                <a:lnTo>
                  <a:pt x="3675032" y="764551"/>
                </a:lnTo>
                <a:lnTo>
                  <a:pt x="3650590" y="729418"/>
                </a:lnTo>
                <a:lnTo>
                  <a:pt x="3624671" y="694751"/>
                </a:lnTo>
                <a:lnTo>
                  <a:pt x="3597284" y="660577"/>
                </a:lnTo>
                <a:lnTo>
                  <a:pt x="3568436" y="626921"/>
                </a:lnTo>
                <a:lnTo>
                  <a:pt x="3538134" y="593809"/>
                </a:lnTo>
                <a:lnTo>
                  <a:pt x="3506385" y="561267"/>
                </a:lnTo>
                <a:lnTo>
                  <a:pt x="3473198" y="529320"/>
                </a:lnTo>
                <a:lnTo>
                  <a:pt x="3438578" y="497994"/>
                </a:lnTo>
                <a:lnTo>
                  <a:pt x="3402534" y="467316"/>
                </a:lnTo>
                <a:lnTo>
                  <a:pt x="3365072" y="437310"/>
                </a:lnTo>
                <a:lnTo>
                  <a:pt x="3326200" y="408002"/>
                </a:lnTo>
                <a:lnTo>
                  <a:pt x="3285926" y="379419"/>
                </a:lnTo>
                <a:lnTo>
                  <a:pt x="3244256" y="351586"/>
                </a:lnTo>
                <a:lnTo>
                  <a:pt x="3201199" y="324528"/>
                </a:lnTo>
                <a:lnTo>
                  <a:pt x="3156760" y="298273"/>
                </a:lnTo>
                <a:lnTo>
                  <a:pt x="3110948" y="272844"/>
                </a:lnTo>
                <a:lnTo>
                  <a:pt x="3063770" y="248269"/>
                </a:lnTo>
                <a:lnTo>
                  <a:pt x="3015234" y="224573"/>
                </a:lnTo>
                <a:lnTo>
                  <a:pt x="2970767" y="204188"/>
                </a:lnTo>
                <a:lnTo>
                  <a:pt x="2925805" y="184797"/>
                </a:lnTo>
                <a:lnTo>
                  <a:pt x="2880372" y="166396"/>
                </a:lnTo>
                <a:lnTo>
                  <a:pt x="2834494" y="148983"/>
                </a:lnTo>
                <a:lnTo>
                  <a:pt x="2788199" y="132552"/>
                </a:lnTo>
                <a:lnTo>
                  <a:pt x="2741512" y="117101"/>
                </a:lnTo>
                <a:lnTo>
                  <a:pt x="2694460" y="102626"/>
                </a:lnTo>
                <a:lnTo>
                  <a:pt x="2647068" y="89122"/>
                </a:lnTo>
                <a:lnTo>
                  <a:pt x="2599364" y="76586"/>
                </a:lnTo>
                <a:lnTo>
                  <a:pt x="2551373" y="65015"/>
                </a:lnTo>
                <a:lnTo>
                  <a:pt x="2503122" y="54404"/>
                </a:lnTo>
                <a:lnTo>
                  <a:pt x="2454637" y="44750"/>
                </a:lnTo>
                <a:lnTo>
                  <a:pt x="2405943" y="36049"/>
                </a:lnTo>
                <a:lnTo>
                  <a:pt x="2357069" y="28297"/>
                </a:lnTo>
                <a:lnTo>
                  <a:pt x="2308039" y="21490"/>
                </a:lnTo>
                <a:lnTo>
                  <a:pt x="2258880" y="15625"/>
                </a:lnTo>
                <a:lnTo>
                  <a:pt x="2209618" y="10698"/>
                </a:lnTo>
                <a:lnTo>
                  <a:pt x="2160279" y="6705"/>
                </a:lnTo>
                <a:lnTo>
                  <a:pt x="2110891" y="3643"/>
                </a:lnTo>
                <a:lnTo>
                  <a:pt x="2061478" y="1507"/>
                </a:lnTo>
                <a:lnTo>
                  <a:pt x="2012068" y="294"/>
                </a:lnTo>
                <a:lnTo>
                  <a:pt x="1962686" y="0"/>
                </a:lnTo>
                <a:lnTo>
                  <a:pt x="1913359" y="621"/>
                </a:lnTo>
                <a:lnTo>
                  <a:pt x="1864113" y="2153"/>
                </a:lnTo>
                <a:lnTo>
                  <a:pt x="1814974" y="4594"/>
                </a:lnTo>
                <a:lnTo>
                  <a:pt x="1765969" y="7938"/>
                </a:lnTo>
                <a:lnTo>
                  <a:pt x="1717123" y="12182"/>
                </a:lnTo>
                <a:lnTo>
                  <a:pt x="1668464" y="17323"/>
                </a:lnTo>
                <a:lnTo>
                  <a:pt x="1620017" y="23357"/>
                </a:lnTo>
                <a:lnTo>
                  <a:pt x="1571809" y="30279"/>
                </a:lnTo>
                <a:lnTo>
                  <a:pt x="1523865" y="38087"/>
                </a:lnTo>
                <a:lnTo>
                  <a:pt x="1476213" y="46776"/>
                </a:lnTo>
                <a:lnTo>
                  <a:pt x="1428878" y="56342"/>
                </a:lnTo>
                <a:lnTo>
                  <a:pt x="1381887" y="66782"/>
                </a:lnTo>
                <a:lnTo>
                  <a:pt x="1335265" y="78093"/>
                </a:lnTo>
                <a:lnTo>
                  <a:pt x="1289040" y="90269"/>
                </a:lnTo>
                <a:lnTo>
                  <a:pt x="1243237" y="103308"/>
                </a:lnTo>
                <a:lnTo>
                  <a:pt x="1197883" y="117206"/>
                </a:lnTo>
                <a:lnTo>
                  <a:pt x="1153004" y="131958"/>
                </a:lnTo>
                <a:lnTo>
                  <a:pt x="1108626" y="147562"/>
                </a:lnTo>
                <a:lnTo>
                  <a:pt x="1064776" y="164014"/>
                </a:lnTo>
                <a:lnTo>
                  <a:pt x="1021479" y="181309"/>
                </a:lnTo>
                <a:lnTo>
                  <a:pt x="978763" y="199443"/>
                </a:lnTo>
                <a:lnTo>
                  <a:pt x="936652" y="218414"/>
                </a:lnTo>
                <a:lnTo>
                  <a:pt x="895174" y="238218"/>
                </a:lnTo>
                <a:lnTo>
                  <a:pt x="854355" y="258849"/>
                </a:lnTo>
                <a:lnTo>
                  <a:pt x="814221" y="280306"/>
                </a:lnTo>
                <a:lnTo>
                  <a:pt x="774798" y="302584"/>
                </a:lnTo>
                <a:lnTo>
                  <a:pt x="736113" y="325678"/>
                </a:lnTo>
                <a:lnTo>
                  <a:pt x="698192" y="349587"/>
                </a:lnTo>
                <a:lnTo>
                  <a:pt x="661060" y="374305"/>
                </a:lnTo>
                <a:lnTo>
                  <a:pt x="624746" y="399829"/>
                </a:lnTo>
                <a:lnTo>
                  <a:pt x="589273" y="426155"/>
                </a:lnTo>
                <a:lnTo>
                  <a:pt x="554670" y="453280"/>
                </a:lnTo>
                <a:lnTo>
                  <a:pt x="520961" y="481199"/>
                </a:lnTo>
                <a:lnTo>
                  <a:pt x="488174" y="509909"/>
                </a:lnTo>
                <a:lnTo>
                  <a:pt x="456335" y="539406"/>
                </a:lnTo>
                <a:lnTo>
                  <a:pt x="425470" y="569687"/>
                </a:lnTo>
                <a:lnTo>
                  <a:pt x="395604" y="600747"/>
                </a:lnTo>
                <a:lnTo>
                  <a:pt x="361087" y="639098"/>
                </a:lnTo>
                <a:lnTo>
                  <a:pt x="328570" y="678052"/>
                </a:lnTo>
                <a:lnTo>
                  <a:pt x="298054" y="717575"/>
                </a:lnTo>
                <a:lnTo>
                  <a:pt x="269537" y="757630"/>
                </a:lnTo>
                <a:lnTo>
                  <a:pt x="243019" y="798180"/>
                </a:lnTo>
                <a:lnTo>
                  <a:pt x="218501" y="839190"/>
                </a:lnTo>
                <a:lnTo>
                  <a:pt x="195981" y="880624"/>
                </a:lnTo>
                <a:lnTo>
                  <a:pt x="175459" y="922444"/>
                </a:lnTo>
                <a:lnTo>
                  <a:pt x="156936" y="964616"/>
                </a:lnTo>
                <a:lnTo>
                  <a:pt x="140410" y="1007103"/>
                </a:lnTo>
                <a:lnTo>
                  <a:pt x="125881" y="1049868"/>
                </a:lnTo>
                <a:lnTo>
                  <a:pt x="113349" y="1092877"/>
                </a:lnTo>
                <a:lnTo>
                  <a:pt x="102814" y="1136092"/>
                </a:lnTo>
                <a:lnTo>
                  <a:pt x="94275" y="1179477"/>
                </a:lnTo>
                <a:lnTo>
                  <a:pt x="87732" y="1222997"/>
                </a:lnTo>
                <a:lnTo>
                  <a:pt x="83184" y="1266615"/>
                </a:lnTo>
                <a:lnTo>
                  <a:pt x="80631" y="1310294"/>
                </a:lnTo>
                <a:lnTo>
                  <a:pt x="80073" y="1354000"/>
                </a:lnTo>
                <a:lnTo>
                  <a:pt x="81509" y="1397695"/>
                </a:lnTo>
                <a:lnTo>
                  <a:pt x="84940" y="1441344"/>
                </a:lnTo>
                <a:lnTo>
                  <a:pt x="90364" y="1484911"/>
                </a:lnTo>
                <a:lnTo>
                  <a:pt x="97781" y="1528358"/>
                </a:lnTo>
                <a:lnTo>
                  <a:pt x="107191" y="1571651"/>
                </a:lnTo>
                <a:lnTo>
                  <a:pt x="118594" y="1614753"/>
                </a:lnTo>
                <a:lnTo>
                  <a:pt x="131989" y="1657627"/>
                </a:lnTo>
                <a:lnTo>
                  <a:pt x="147376" y="1700239"/>
                </a:lnTo>
                <a:lnTo>
                  <a:pt x="164754" y="1742551"/>
                </a:lnTo>
                <a:lnTo>
                  <a:pt x="184124" y="1784527"/>
                </a:lnTo>
                <a:lnTo>
                  <a:pt x="205484" y="1826131"/>
                </a:lnTo>
                <a:lnTo>
                  <a:pt x="228835" y="1867328"/>
                </a:lnTo>
                <a:lnTo>
                  <a:pt x="254175" y="1908081"/>
                </a:lnTo>
                <a:lnTo>
                  <a:pt x="281506" y="1948353"/>
                </a:lnTo>
                <a:lnTo>
                  <a:pt x="310826" y="1988110"/>
                </a:lnTo>
                <a:lnTo>
                  <a:pt x="342134" y="2027313"/>
                </a:lnTo>
                <a:lnTo>
                  <a:pt x="375432" y="2065929"/>
                </a:lnTo>
                <a:lnTo>
                  <a:pt x="410717" y="2103919"/>
                </a:lnTo>
                <a:lnTo>
                  <a:pt x="0" y="2765716"/>
                </a:lnTo>
                <a:close/>
              </a:path>
            </a:pathLst>
          </a:custGeom>
          <a:ln w="2895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05303" y="908050"/>
            <a:ext cx="1140778" cy="94256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-635" algn="ctr">
              <a:spcBef>
                <a:spcPts val="50"/>
              </a:spcBef>
            </a:pPr>
            <a:r>
              <a:rPr sz="1200" spc="-3" dirty="0">
                <a:solidFill>
                  <a:srgbClr val="5F5F5F"/>
                </a:solidFill>
                <a:latin typeface="Comic Sans MS"/>
                <a:cs typeface="Comic Sans MS"/>
              </a:rPr>
              <a:t>Okay</a:t>
            </a:r>
            <a:r>
              <a:rPr sz="1200" spc="-3" dirty="0" smtClean="0">
                <a:solidFill>
                  <a:srgbClr val="5F5F5F"/>
                </a:solidFill>
                <a:latin typeface="Comic Sans MS"/>
                <a:cs typeface="Comic Sans MS"/>
              </a:rPr>
              <a:t>,</a:t>
            </a:r>
            <a:r>
              <a:rPr lang="en-IN" sz="1200" spc="-3" dirty="0" smtClean="0">
                <a:solidFill>
                  <a:srgbClr val="5F5F5F"/>
                </a:solidFill>
                <a:latin typeface="Comic Sans MS"/>
                <a:cs typeface="Comic Sans MS"/>
              </a:rPr>
              <a:t> I clearly understand the </a:t>
            </a:r>
            <a:r>
              <a:rPr lang="en-IN" sz="1200" spc="-3" dirty="0" smtClean="0">
                <a:solidFill>
                  <a:srgbClr val="5F5F5F"/>
                </a:solidFill>
                <a:latin typeface="Comic Sans MS"/>
                <a:cs typeface="Comic Sans MS"/>
              </a:rPr>
              <a:t>Testing the Data</a:t>
            </a:r>
            <a:endParaRPr lang="en-IN" sz="1200" spc="-3" dirty="0" smtClean="0">
              <a:solidFill>
                <a:srgbClr val="5F5F5F"/>
              </a:solidFill>
              <a:latin typeface="Comic Sans MS"/>
              <a:cs typeface="Comic Sans MS"/>
            </a:endParaRPr>
          </a:p>
          <a:p>
            <a:pPr marL="6350" marR="2540" indent="-635" algn="ctr">
              <a:spcBef>
                <a:spcPts val="50"/>
              </a:spcBef>
            </a:pPr>
            <a:r>
              <a:rPr lang="en-IN" sz="1200" b="1" spc="-3" dirty="0" smtClean="0">
                <a:solidFill>
                  <a:srgbClr val="F79646">
                    <a:lumMod val="75000"/>
                  </a:srgbClr>
                </a:solidFill>
                <a:latin typeface="Comic Sans MS"/>
                <a:cs typeface="Comic Sans MS"/>
              </a:rPr>
              <a:t>What Next?</a:t>
            </a:r>
            <a:endParaRPr sz="1200" b="1" dirty="0">
              <a:solidFill>
                <a:srgbClr val="F79646">
                  <a:lumMod val="75000"/>
                </a:srgbClr>
              </a:solidFill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7830" y="1344930"/>
            <a:ext cx="886206" cy="3147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31458" y="564642"/>
            <a:ext cx="1933194" cy="12405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89737" y="616103"/>
            <a:ext cx="1818958" cy="1139825"/>
          </a:xfrm>
          <a:custGeom>
            <a:avLst/>
            <a:gdLst/>
            <a:ahLst/>
            <a:cxnLst/>
            <a:rect l="l" t="t" r="r" b="b"/>
            <a:pathLst>
              <a:path w="3637915" h="2279650">
                <a:moveTo>
                  <a:pt x="1797698" y="0"/>
                </a:moveTo>
                <a:lnTo>
                  <a:pt x="1746875" y="728"/>
                </a:lnTo>
                <a:lnTo>
                  <a:pt x="1696073" y="2269"/>
                </a:lnTo>
                <a:lnTo>
                  <a:pt x="1645325" y="4623"/>
                </a:lnTo>
                <a:lnTo>
                  <a:pt x="1594662" y="7793"/>
                </a:lnTo>
                <a:lnTo>
                  <a:pt x="1544116" y="11780"/>
                </a:lnTo>
                <a:lnTo>
                  <a:pt x="1493718" y="16585"/>
                </a:lnTo>
                <a:lnTo>
                  <a:pt x="1443501" y="22210"/>
                </a:lnTo>
                <a:lnTo>
                  <a:pt x="1393495" y="28656"/>
                </a:lnTo>
                <a:lnTo>
                  <a:pt x="1343733" y="35926"/>
                </a:lnTo>
                <a:lnTo>
                  <a:pt x="1294246" y="44020"/>
                </a:lnTo>
                <a:lnTo>
                  <a:pt x="1245067" y="52940"/>
                </a:lnTo>
                <a:lnTo>
                  <a:pt x="1196226" y="62689"/>
                </a:lnTo>
                <a:lnTo>
                  <a:pt x="1147755" y="73266"/>
                </a:lnTo>
                <a:lnTo>
                  <a:pt x="1099687" y="84675"/>
                </a:lnTo>
                <a:lnTo>
                  <a:pt x="1052053" y="96915"/>
                </a:lnTo>
                <a:lnTo>
                  <a:pt x="1004885" y="109991"/>
                </a:lnTo>
                <a:lnTo>
                  <a:pt x="958214" y="123901"/>
                </a:lnTo>
                <a:lnTo>
                  <a:pt x="912072" y="138649"/>
                </a:lnTo>
                <a:lnTo>
                  <a:pt x="866491" y="154236"/>
                </a:lnTo>
                <a:lnTo>
                  <a:pt x="821502" y="170662"/>
                </a:lnTo>
                <a:lnTo>
                  <a:pt x="777138" y="187931"/>
                </a:lnTo>
                <a:lnTo>
                  <a:pt x="733430" y="206043"/>
                </a:lnTo>
                <a:lnTo>
                  <a:pt x="690409" y="225001"/>
                </a:lnTo>
                <a:lnTo>
                  <a:pt x="648108" y="244804"/>
                </a:lnTo>
                <a:lnTo>
                  <a:pt x="597852" y="269947"/>
                </a:lnTo>
                <a:lnTo>
                  <a:pt x="549586" y="295908"/>
                </a:lnTo>
                <a:lnTo>
                  <a:pt x="503313" y="322653"/>
                </a:lnTo>
                <a:lnTo>
                  <a:pt x="459040" y="350150"/>
                </a:lnTo>
                <a:lnTo>
                  <a:pt x="416771" y="378365"/>
                </a:lnTo>
                <a:lnTo>
                  <a:pt x="376512" y="407266"/>
                </a:lnTo>
                <a:lnTo>
                  <a:pt x="338266" y="436818"/>
                </a:lnTo>
                <a:lnTo>
                  <a:pt x="302040" y="466989"/>
                </a:lnTo>
                <a:lnTo>
                  <a:pt x="267839" y="497745"/>
                </a:lnTo>
                <a:lnTo>
                  <a:pt x="235666" y="529053"/>
                </a:lnTo>
                <a:lnTo>
                  <a:pt x="205528" y="560880"/>
                </a:lnTo>
                <a:lnTo>
                  <a:pt x="177429" y="593193"/>
                </a:lnTo>
                <a:lnTo>
                  <a:pt x="151374" y="625959"/>
                </a:lnTo>
                <a:lnTo>
                  <a:pt x="127369" y="659144"/>
                </a:lnTo>
                <a:lnTo>
                  <a:pt x="105418" y="692715"/>
                </a:lnTo>
                <a:lnTo>
                  <a:pt x="85527" y="726638"/>
                </a:lnTo>
                <a:lnTo>
                  <a:pt x="67699" y="760882"/>
                </a:lnTo>
                <a:lnTo>
                  <a:pt x="38258" y="830194"/>
                </a:lnTo>
                <a:lnTo>
                  <a:pt x="17134" y="900387"/>
                </a:lnTo>
                <a:lnTo>
                  <a:pt x="4368" y="971193"/>
                </a:lnTo>
                <a:lnTo>
                  <a:pt x="0" y="1042348"/>
                </a:lnTo>
                <a:lnTo>
                  <a:pt x="977" y="1077973"/>
                </a:lnTo>
                <a:lnTo>
                  <a:pt x="9280" y="1149151"/>
                </a:lnTo>
                <a:lnTo>
                  <a:pt x="26081" y="1220014"/>
                </a:lnTo>
                <a:lnTo>
                  <a:pt x="51420" y="1290294"/>
                </a:lnTo>
                <a:lnTo>
                  <a:pt x="67303" y="1325133"/>
                </a:lnTo>
                <a:lnTo>
                  <a:pt x="85336" y="1359727"/>
                </a:lnTo>
                <a:lnTo>
                  <a:pt x="105524" y="1394042"/>
                </a:lnTo>
                <a:lnTo>
                  <a:pt x="127871" y="1428046"/>
                </a:lnTo>
                <a:lnTo>
                  <a:pt x="152383" y="1461705"/>
                </a:lnTo>
                <a:lnTo>
                  <a:pt x="179064" y="1494986"/>
                </a:lnTo>
                <a:lnTo>
                  <a:pt x="207920" y="1527856"/>
                </a:lnTo>
                <a:lnTo>
                  <a:pt x="238955" y="1560281"/>
                </a:lnTo>
                <a:lnTo>
                  <a:pt x="272175" y="1592228"/>
                </a:lnTo>
                <a:lnTo>
                  <a:pt x="307585" y="1623664"/>
                </a:lnTo>
                <a:lnTo>
                  <a:pt x="345189" y="1654556"/>
                </a:lnTo>
                <a:lnTo>
                  <a:pt x="384993" y="1684871"/>
                </a:lnTo>
                <a:lnTo>
                  <a:pt x="427001" y="1714575"/>
                </a:lnTo>
                <a:lnTo>
                  <a:pt x="77624" y="2279344"/>
                </a:lnTo>
                <a:lnTo>
                  <a:pt x="966878" y="1964765"/>
                </a:lnTo>
                <a:lnTo>
                  <a:pt x="2670750" y="1964765"/>
                </a:lnTo>
                <a:lnTo>
                  <a:pt x="2688366" y="1959450"/>
                </a:lnTo>
                <a:lnTo>
                  <a:pt x="2733396" y="1944911"/>
                </a:lnTo>
                <a:lnTo>
                  <a:pt x="2777818" y="1929596"/>
                </a:lnTo>
                <a:lnTo>
                  <a:pt x="2821601" y="1913507"/>
                </a:lnTo>
                <a:lnTo>
                  <a:pt x="2864715" y="1896646"/>
                </a:lnTo>
                <a:lnTo>
                  <a:pt x="2907129" y="1879015"/>
                </a:lnTo>
                <a:lnTo>
                  <a:pt x="2948812" y="1860615"/>
                </a:lnTo>
                <a:lnTo>
                  <a:pt x="2989734" y="1841448"/>
                </a:lnTo>
                <a:lnTo>
                  <a:pt x="3039990" y="1816306"/>
                </a:lnTo>
                <a:lnTo>
                  <a:pt x="3088256" y="1790345"/>
                </a:lnTo>
                <a:lnTo>
                  <a:pt x="3134529" y="1763600"/>
                </a:lnTo>
                <a:lnTo>
                  <a:pt x="3178802" y="1736103"/>
                </a:lnTo>
                <a:lnTo>
                  <a:pt x="3221071" y="1707887"/>
                </a:lnTo>
                <a:lnTo>
                  <a:pt x="3261330" y="1678987"/>
                </a:lnTo>
                <a:lnTo>
                  <a:pt x="3299576" y="1649435"/>
                </a:lnTo>
                <a:lnTo>
                  <a:pt x="3335802" y="1619264"/>
                </a:lnTo>
                <a:lnTo>
                  <a:pt x="3370004" y="1588508"/>
                </a:lnTo>
                <a:lnTo>
                  <a:pt x="3402176" y="1557200"/>
                </a:lnTo>
                <a:lnTo>
                  <a:pt x="3432314" y="1525373"/>
                </a:lnTo>
                <a:lnTo>
                  <a:pt x="3460413" y="1493059"/>
                </a:lnTo>
                <a:lnTo>
                  <a:pt x="3486468" y="1460294"/>
                </a:lnTo>
                <a:lnTo>
                  <a:pt x="3510473" y="1427109"/>
                </a:lnTo>
                <a:lnTo>
                  <a:pt x="3532424" y="1393538"/>
                </a:lnTo>
                <a:lnTo>
                  <a:pt x="3552315" y="1359615"/>
                </a:lnTo>
                <a:lnTo>
                  <a:pt x="3570143" y="1325371"/>
                </a:lnTo>
                <a:lnTo>
                  <a:pt x="3599584" y="1256059"/>
                </a:lnTo>
                <a:lnTo>
                  <a:pt x="3620708" y="1185866"/>
                </a:lnTo>
                <a:lnTo>
                  <a:pt x="3633474" y="1115060"/>
                </a:lnTo>
                <a:lnTo>
                  <a:pt x="3637843" y="1043905"/>
                </a:lnTo>
                <a:lnTo>
                  <a:pt x="3636865" y="1008280"/>
                </a:lnTo>
                <a:lnTo>
                  <a:pt x="3628562" y="937101"/>
                </a:lnTo>
                <a:lnTo>
                  <a:pt x="3611761" y="866239"/>
                </a:lnTo>
                <a:lnTo>
                  <a:pt x="3586422" y="795959"/>
                </a:lnTo>
                <a:lnTo>
                  <a:pt x="3570539" y="761120"/>
                </a:lnTo>
                <a:lnTo>
                  <a:pt x="3552506" y="726526"/>
                </a:lnTo>
                <a:lnTo>
                  <a:pt x="3532318" y="692210"/>
                </a:lnTo>
                <a:lnTo>
                  <a:pt x="3509971" y="658207"/>
                </a:lnTo>
                <a:lnTo>
                  <a:pt x="3485459" y="624548"/>
                </a:lnTo>
                <a:lnTo>
                  <a:pt x="3458778" y="591267"/>
                </a:lnTo>
                <a:lnTo>
                  <a:pt x="3429922" y="558397"/>
                </a:lnTo>
                <a:lnTo>
                  <a:pt x="3398887" y="525972"/>
                </a:lnTo>
                <a:lnTo>
                  <a:pt x="3365667" y="494025"/>
                </a:lnTo>
                <a:lnTo>
                  <a:pt x="3330257" y="462589"/>
                </a:lnTo>
                <a:lnTo>
                  <a:pt x="3292653" y="431696"/>
                </a:lnTo>
                <a:lnTo>
                  <a:pt x="3252849" y="401382"/>
                </a:lnTo>
                <a:lnTo>
                  <a:pt x="3210841" y="371677"/>
                </a:lnTo>
                <a:lnTo>
                  <a:pt x="3175083" y="348007"/>
                </a:lnTo>
                <a:lnTo>
                  <a:pt x="3138363" y="325101"/>
                </a:lnTo>
                <a:lnTo>
                  <a:pt x="3100713" y="302959"/>
                </a:lnTo>
                <a:lnTo>
                  <a:pt x="3062164" y="281584"/>
                </a:lnTo>
                <a:lnTo>
                  <a:pt x="3022749" y="260978"/>
                </a:lnTo>
                <a:lnTo>
                  <a:pt x="2982500" y="241141"/>
                </a:lnTo>
                <a:lnTo>
                  <a:pt x="2941447" y="222076"/>
                </a:lnTo>
                <a:lnTo>
                  <a:pt x="2899622" y="203783"/>
                </a:lnTo>
                <a:lnTo>
                  <a:pt x="2857058" y="186265"/>
                </a:lnTo>
                <a:lnTo>
                  <a:pt x="2813786" y="169524"/>
                </a:lnTo>
                <a:lnTo>
                  <a:pt x="2769837" y="153560"/>
                </a:lnTo>
                <a:lnTo>
                  <a:pt x="2725244" y="138375"/>
                </a:lnTo>
                <a:lnTo>
                  <a:pt x="2680038" y="123971"/>
                </a:lnTo>
                <a:lnTo>
                  <a:pt x="2634251" y="110349"/>
                </a:lnTo>
                <a:lnTo>
                  <a:pt x="2587915" y="97511"/>
                </a:lnTo>
                <a:lnTo>
                  <a:pt x="2541060" y="85459"/>
                </a:lnTo>
                <a:lnTo>
                  <a:pt x="2493720" y="74194"/>
                </a:lnTo>
                <a:lnTo>
                  <a:pt x="2445926" y="63717"/>
                </a:lnTo>
                <a:lnTo>
                  <a:pt x="2397709" y="54031"/>
                </a:lnTo>
                <a:lnTo>
                  <a:pt x="2349102" y="45136"/>
                </a:lnTo>
                <a:lnTo>
                  <a:pt x="2300135" y="37035"/>
                </a:lnTo>
                <a:lnTo>
                  <a:pt x="2250841" y="29728"/>
                </a:lnTo>
                <a:lnTo>
                  <a:pt x="2201251" y="23218"/>
                </a:lnTo>
                <a:lnTo>
                  <a:pt x="2151398" y="17507"/>
                </a:lnTo>
                <a:lnTo>
                  <a:pt x="2101312" y="12594"/>
                </a:lnTo>
                <a:lnTo>
                  <a:pt x="2051026" y="8483"/>
                </a:lnTo>
                <a:lnTo>
                  <a:pt x="2000571" y="5175"/>
                </a:lnTo>
                <a:lnTo>
                  <a:pt x="1949979" y="2671"/>
                </a:lnTo>
                <a:lnTo>
                  <a:pt x="1899281" y="972"/>
                </a:lnTo>
                <a:lnTo>
                  <a:pt x="1848510" y="81"/>
                </a:lnTo>
                <a:lnTo>
                  <a:pt x="1797698" y="0"/>
                </a:lnTo>
                <a:close/>
              </a:path>
              <a:path w="3637915" h="2279650">
                <a:moveTo>
                  <a:pt x="2670750" y="1964765"/>
                </a:moveTo>
                <a:lnTo>
                  <a:pt x="966878" y="1964765"/>
                </a:lnTo>
                <a:lnTo>
                  <a:pt x="1013919" y="1978577"/>
                </a:lnTo>
                <a:lnTo>
                  <a:pt x="1061423" y="1991546"/>
                </a:lnTo>
                <a:lnTo>
                  <a:pt x="1109359" y="2003675"/>
                </a:lnTo>
                <a:lnTo>
                  <a:pt x="1157696" y="2014965"/>
                </a:lnTo>
                <a:lnTo>
                  <a:pt x="1206404" y="2025419"/>
                </a:lnTo>
                <a:lnTo>
                  <a:pt x="1255453" y="2035039"/>
                </a:lnTo>
                <a:lnTo>
                  <a:pt x="1304812" y="2043825"/>
                </a:lnTo>
                <a:lnTo>
                  <a:pt x="1354449" y="2051781"/>
                </a:lnTo>
                <a:lnTo>
                  <a:pt x="1404335" y="2058908"/>
                </a:lnTo>
                <a:lnTo>
                  <a:pt x="1454439" y="2065208"/>
                </a:lnTo>
                <a:lnTo>
                  <a:pt x="1504730" y="2070683"/>
                </a:lnTo>
                <a:lnTo>
                  <a:pt x="1555178" y="2075334"/>
                </a:lnTo>
                <a:lnTo>
                  <a:pt x="1605752" y="2079164"/>
                </a:lnTo>
                <a:lnTo>
                  <a:pt x="1656422" y="2082175"/>
                </a:lnTo>
                <a:lnTo>
                  <a:pt x="1707157" y="2084368"/>
                </a:lnTo>
                <a:lnTo>
                  <a:pt x="1757926" y="2085745"/>
                </a:lnTo>
                <a:lnTo>
                  <a:pt x="1808699" y="2086308"/>
                </a:lnTo>
                <a:lnTo>
                  <a:pt x="1859444" y="2086060"/>
                </a:lnTo>
                <a:lnTo>
                  <a:pt x="1910133" y="2085002"/>
                </a:lnTo>
                <a:lnTo>
                  <a:pt x="1960733" y="2083135"/>
                </a:lnTo>
                <a:lnTo>
                  <a:pt x="2011215" y="2080462"/>
                </a:lnTo>
                <a:lnTo>
                  <a:pt x="2061547" y="2076985"/>
                </a:lnTo>
                <a:lnTo>
                  <a:pt x="2111700" y="2072706"/>
                </a:lnTo>
                <a:lnTo>
                  <a:pt x="2161642" y="2067626"/>
                </a:lnTo>
                <a:lnTo>
                  <a:pt x="2211343" y="2061747"/>
                </a:lnTo>
                <a:lnTo>
                  <a:pt x="2260773" y="2055072"/>
                </a:lnTo>
                <a:lnTo>
                  <a:pt x="2309900" y="2047601"/>
                </a:lnTo>
                <a:lnTo>
                  <a:pt x="2358695" y="2039338"/>
                </a:lnTo>
                <a:lnTo>
                  <a:pt x="2407126" y="2030284"/>
                </a:lnTo>
                <a:lnTo>
                  <a:pt x="2455163" y="2020440"/>
                </a:lnTo>
                <a:lnTo>
                  <a:pt x="2502775" y="2009809"/>
                </a:lnTo>
                <a:lnTo>
                  <a:pt x="2549932" y="1998393"/>
                </a:lnTo>
                <a:lnTo>
                  <a:pt x="2596603" y="1986193"/>
                </a:lnTo>
                <a:lnTo>
                  <a:pt x="2642758" y="1973211"/>
                </a:lnTo>
                <a:lnTo>
                  <a:pt x="2670750" y="19647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89737" y="616103"/>
            <a:ext cx="1818958" cy="1139825"/>
          </a:xfrm>
          <a:custGeom>
            <a:avLst/>
            <a:gdLst/>
            <a:ahLst/>
            <a:cxnLst/>
            <a:rect l="l" t="t" r="r" b="b"/>
            <a:pathLst>
              <a:path w="3637915" h="2279650">
                <a:moveTo>
                  <a:pt x="77624" y="2279344"/>
                </a:moveTo>
                <a:lnTo>
                  <a:pt x="427001" y="1714575"/>
                </a:lnTo>
                <a:lnTo>
                  <a:pt x="384993" y="1684871"/>
                </a:lnTo>
                <a:lnTo>
                  <a:pt x="345189" y="1654556"/>
                </a:lnTo>
                <a:lnTo>
                  <a:pt x="307585" y="1623664"/>
                </a:lnTo>
                <a:lnTo>
                  <a:pt x="272175" y="1592228"/>
                </a:lnTo>
                <a:lnTo>
                  <a:pt x="238955" y="1560281"/>
                </a:lnTo>
                <a:lnTo>
                  <a:pt x="207920" y="1527856"/>
                </a:lnTo>
                <a:lnTo>
                  <a:pt x="179064" y="1494986"/>
                </a:lnTo>
                <a:lnTo>
                  <a:pt x="152383" y="1461705"/>
                </a:lnTo>
                <a:lnTo>
                  <a:pt x="127871" y="1428046"/>
                </a:lnTo>
                <a:lnTo>
                  <a:pt x="105524" y="1394042"/>
                </a:lnTo>
                <a:lnTo>
                  <a:pt x="85336" y="1359727"/>
                </a:lnTo>
                <a:lnTo>
                  <a:pt x="67303" y="1325133"/>
                </a:lnTo>
                <a:lnTo>
                  <a:pt x="51420" y="1290294"/>
                </a:lnTo>
                <a:lnTo>
                  <a:pt x="26081" y="1220014"/>
                </a:lnTo>
                <a:lnTo>
                  <a:pt x="9280" y="1149151"/>
                </a:lnTo>
                <a:lnTo>
                  <a:pt x="977" y="1077973"/>
                </a:lnTo>
                <a:lnTo>
                  <a:pt x="0" y="1042348"/>
                </a:lnTo>
                <a:lnTo>
                  <a:pt x="1132" y="1006744"/>
                </a:lnTo>
                <a:lnTo>
                  <a:pt x="9704" y="935730"/>
                </a:lnTo>
                <a:lnTo>
                  <a:pt x="26654" y="865197"/>
                </a:lnTo>
                <a:lnTo>
                  <a:pt x="51942" y="795411"/>
                </a:lnTo>
                <a:lnTo>
                  <a:pt x="85527" y="726638"/>
                </a:lnTo>
                <a:lnTo>
                  <a:pt x="105418" y="692715"/>
                </a:lnTo>
                <a:lnTo>
                  <a:pt x="127369" y="659144"/>
                </a:lnTo>
                <a:lnTo>
                  <a:pt x="151374" y="625959"/>
                </a:lnTo>
                <a:lnTo>
                  <a:pt x="177429" y="593193"/>
                </a:lnTo>
                <a:lnTo>
                  <a:pt x="205528" y="560880"/>
                </a:lnTo>
                <a:lnTo>
                  <a:pt x="235666" y="529053"/>
                </a:lnTo>
                <a:lnTo>
                  <a:pt x="267839" y="497745"/>
                </a:lnTo>
                <a:lnTo>
                  <a:pt x="302040" y="466989"/>
                </a:lnTo>
                <a:lnTo>
                  <a:pt x="338266" y="436818"/>
                </a:lnTo>
                <a:lnTo>
                  <a:pt x="376512" y="407266"/>
                </a:lnTo>
                <a:lnTo>
                  <a:pt x="416771" y="378365"/>
                </a:lnTo>
                <a:lnTo>
                  <a:pt x="459040" y="350150"/>
                </a:lnTo>
                <a:lnTo>
                  <a:pt x="503313" y="322653"/>
                </a:lnTo>
                <a:lnTo>
                  <a:pt x="549586" y="295908"/>
                </a:lnTo>
                <a:lnTo>
                  <a:pt x="597852" y="269947"/>
                </a:lnTo>
                <a:lnTo>
                  <a:pt x="648108" y="244804"/>
                </a:lnTo>
                <a:lnTo>
                  <a:pt x="690409" y="225001"/>
                </a:lnTo>
                <a:lnTo>
                  <a:pt x="733430" y="206043"/>
                </a:lnTo>
                <a:lnTo>
                  <a:pt x="777138" y="187931"/>
                </a:lnTo>
                <a:lnTo>
                  <a:pt x="821502" y="170662"/>
                </a:lnTo>
                <a:lnTo>
                  <a:pt x="866491" y="154236"/>
                </a:lnTo>
                <a:lnTo>
                  <a:pt x="912072" y="138649"/>
                </a:lnTo>
                <a:lnTo>
                  <a:pt x="958214" y="123901"/>
                </a:lnTo>
                <a:lnTo>
                  <a:pt x="1004885" y="109991"/>
                </a:lnTo>
                <a:lnTo>
                  <a:pt x="1052053" y="96915"/>
                </a:lnTo>
                <a:lnTo>
                  <a:pt x="1099687" y="84675"/>
                </a:lnTo>
                <a:lnTo>
                  <a:pt x="1147755" y="73266"/>
                </a:lnTo>
                <a:lnTo>
                  <a:pt x="1196226" y="62689"/>
                </a:lnTo>
                <a:lnTo>
                  <a:pt x="1245067" y="52940"/>
                </a:lnTo>
                <a:lnTo>
                  <a:pt x="1294246" y="44020"/>
                </a:lnTo>
                <a:lnTo>
                  <a:pt x="1343733" y="35926"/>
                </a:lnTo>
                <a:lnTo>
                  <a:pt x="1393495" y="28656"/>
                </a:lnTo>
                <a:lnTo>
                  <a:pt x="1443501" y="22210"/>
                </a:lnTo>
                <a:lnTo>
                  <a:pt x="1493718" y="16585"/>
                </a:lnTo>
                <a:lnTo>
                  <a:pt x="1544116" y="11780"/>
                </a:lnTo>
                <a:lnTo>
                  <a:pt x="1594662" y="7793"/>
                </a:lnTo>
                <a:lnTo>
                  <a:pt x="1645325" y="4623"/>
                </a:lnTo>
                <a:lnTo>
                  <a:pt x="1696073" y="2269"/>
                </a:lnTo>
                <a:lnTo>
                  <a:pt x="1746875" y="728"/>
                </a:lnTo>
                <a:lnTo>
                  <a:pt x="1797698" y="0"/>
                </a:lnTo>
                <a:lnTo>
                  <a:pt x="1848510" y="81"/>
                </a:lnTo>
                <a:lnTo>
                  <a:pt x="1899281" y="972"/>
                </a:lnTo>
                <a:lnTo>
                  <a:pt x="1949979" y="2671"/>
                </a:lnTo>
                <a:lnTo>
                  <a:pt x="2000571" y="5175"/>
                </a:lnTo>
                <a:lnTo>
                  <a:pt x="2051026" y="8483"/>
                </a:lnTo>
                <a:lnTo>
                  <a:pt x="2101312" y="12594"/>
                </a:lnTo>
                <a:lnTo>
                  <a:pt x="2151398" y="17507"/>
                </a:lnTo>
                <a:lnTo>
                  <a:pt x="2201251" y="23218"/>
                </a:lnTo>
                <a:lnTo>
                  <a:pt x="2250841" y="29728"/>
                </a:lnTo>
                <a:lnTo>
                  <a:pt x="2300135" y="37035"/>
                </a:lnTo>
                <a:lnTo>
                  <a:pt x="2349102" y="45136"/>
                </a:lnTo>
                <a:lnTo>
                  <a:pt x="2397709" y="54031"/>
                </a:lnTo>
                <a:lnTo>
                  <a:pt x="2445926" y="63717"/>
                </a:lnTo>
                <a:lnTo>
                  <a:pt x="2493720" y="74194"/>
                </a:lnTo>
                <a:lnTo>
                  <a:pt x="2541060" y="85459"/>
                </a:lnTo>
                <a:lnTo>
                  <a:pt x="2587915" y="97511"/>
                </a:lnTo>
                <a:lnTo>
                  <a:pt x="2634251" y="110349"/>
                </a:lnTo>
                <a:lnTo>
                  <a:pt x="2680038" y="123971"/>
                </a:lnTo>
                <a:lnTo>
                  <a:pt x="2725244" y="138375"/>
                </a:lnTo>
                <a:lnTo>
                  <a:pt x="2769837" y="153560"/>
                </a:lnTo>
                <a:lnTo>
                  <a:pt x="2813786" y="169524"/>
                </a:lnTo>
                <a:lnTo>
                  <a:pt x="2857058" y="186265"/>
                </a:lnTo>
                <a:lnTo>
                  <a:pt x="2899622" y="203783"/>
                </a:lnTo>
                <a:lnTo>
                  <a:pt x="2941447" y="222076"/>
                </a:lnTo>
                <a:lnTo>
                  <a:pt x="2982500" y="241141"/>
                </a:lnTo>
                <a:lnTo>
                  <a:pt x="3022749" y="260978"/>
                </a:lnTo>
                <a:lnTo>
                  <a:pt x="3062164" y="281584"/>
                </a:lnTo>
                <a:lnTo>
                  <a:pt x="3100713" y="302959"/>
                </a:lnTo>
                <a:lnTo>
                  <a:pt x="3138363" y="325101"/>
                </a:lnTo>
                <a:lnTo>
                  <a:pt x="3175083" y="348007"/>
                </a:lnTo>
                <a:lnTo>
                  <a:pt x="3210841" y="371677"/>
                </a:lnTo>
                <a:lnTo>
                  <a:pt x="3252849" y="401382"/>
                </a:lnTo>
                <a:lnTo>
                  <a:pt x="3292653" y="431696"/>
                </a:lnTo>
                <a:lnTo>
                  <a:pt x="3330257" y="462589"/>
                </a:lnTo>
                <a:lnTo>
                  <a:pt x="3365667" y="494025"/>
                </a:lnTo>
                <a:lnTo>
                  <a:pt x="3398887" y="525972"/>
                </a:lnTo>
                <a:lnTo>
                  <a:pt x="3429922" y="558397"/>
                </a:lnTo>
                <a:lnTo>
                  <a:pt x="3458778" y="591267"/>
                </a:lnTo>
                <a:lnTo>
                  <a:pt x="3485459" y="624548"/>
                </a:lnTo>
                <a:lnTo>
                  <a:pt x="3509971" y="658207"/>
                </a:lnTo>
                <a:lnTo>
                  <a:pt x="3532318" y="692210"/>
                </a:lnTo>
                <a:lnTo>
                  <a:pt x="3552506" y="726526"/>
                </a:lnTo>
                <a:lnTo>
                  <a:pt x="3570539" y="761120"/>
                </a:lnTo>
                <a:lnTo>
                  <a:pt x="3586422" y="795959"/>
                </a:lnTo>
                <a:lnTo>
                  <a:pt x="3611761" y="866239"/>
                </a:lnTo>
                <a:lnTo>
                  <a:pt x="3628562" y="937101"/>
                </a:lnTo>
                <a:lnTo>
                  <a:pt x="3636865" y="1008280"/>
                </a:lnTo>
                <a:lnTo>
                  <a:pt x="3637843" y="1043905"/>
                </a:lnTo>
                <a:lnTo>
                  <a:pt x="3636710" y="1079509"/>
                </a:lnTo>
                <a:lnTo>
                  <a:pt x="3628138" y="1150523"/>
                </a:lnTo>
                <a:lnTo>
                  <a:pt x="3611188" y="1221056"/>
                </a:lnTo>
                <a:lnTo>
                  <a:pt x="3585900" y="1290841"/>
                </a:lnTo>
                <a:lnTo>
                  <a:pt x="3552315" y="1359615"/>
                </a:lnTo>
                <a:lnTo>
                  <a:pt x="3532424" y="1393538"/>
                </a:lnTo>
                <a:lnTo>
                  <a:pt x="3510473" y="1427109"/>
                </a:lnTo>
                <a:lnTo>
                  <a:pt x="3486468" y="1460294"/>
                </a:lnTo>
                <a:lnTo>
                  <a:pt x="3460413" y="1493059"/>
                </a:lnTo>
                <a:lnTo>
                  <a:pt x="3432314" y="1525373"/>
                </a:lnTo>
                <a:lnTo>
                  <a:pt x="3402176" y="1557200"/>
                </a:lnTo>
                <a:lnTo>
                  <a:pt x="3370004" y="1588508"/>
                </a:lnTo>
                <a:lnTo>
                  <a:pt x="3335802" y="1619264"/>
                </a:lnTo>
                <a:lnTo>
                  <a:pt x="3299576" y="1649435"/>
                </a:lnTo>
                <a:lnTo>
                  <a:pt x="3261330" y="1678987"/>
                </a:lnTo>
                <a:lnTo>
                  <a:pt x="3221071" y="1707887"/>
                </a:lnTo>
                <a:lnTo>
                  <a:pt x="3178802" y="1736103"/>
                </a:lnTo>
                <a:lnTo>
                  <a:pt x="3134529" y="1763600"/>
                </a:lnTo>
                <a:lnTo>
                  <a:pt x="3088256" y="1790345"/>
                </a:lnTo>
                <a:lnTo>
                  <a:pt x="3039990" y="1816306"/>
                </a:lnTo>
                <a:lnTo>
                  <a:pt x="2989734" y="1841448"/>
                </a:lnTo>
                <a:lnTo>
                  <a:pt x="2948812" y="1860615"/>
                </a:lnTo>
                <a:lnTo>
                  <a:pt x="2907129" y="1879015"/>
                </a:lnTo>
                <a:lnTo>
                  <a:pt x="2864715" y="1896646"/>
                </a:lnTo>
                <a:lnTo>
                  <a:pt x="2821601" y="1913507"/>
                </a:lnTo>
                <a:lnTo>
                  <a:pt x="2777818" y="1929596"/>
                </a:lnTo>
                <a:lnTo>
                  <a:pt x="2733396" y="1944911"/>
                </a:lnTo>
                <a:lnTo>
                  <a:pt x="2688366" y="1959450"/>
                </a:lnTo>
                <a:lnTo>
                  <a:pt x="2642758" y="1973211"/>
                </a:lnTo>
                <a:lnTo>
                  <a:pt x="2596603" y="1986193"/>
                </a:lnTo>
                <a:lnTo>
                  <a:pt x="2549932" y="1998393"/>
                </a:lnTo>
                <a:lnTo>
                  <a:pt x="2502775" y="2009809"/>
                </a:lnTo>
                <a:lnTo>
                  <a:pt x="2455163" y="2020440"/>
                </a:lnTo>
                <a:lnTo>
                  <a:pt x="2407126" y="2030284"/>
                </a:lnTo>
                <a:lnTo>
                  <a:pt x="2358695" y="2039338"/>
                </a:lnTo>
                <a:lnTo>
                  <a:pt x="2309900" y="2047601"/>
                </a:lnTo>
                <a:lnTo>
                  <a:pt x="2260773" y="2055072"/>
                </a:lnTo>
                <a:lnTo>
                  <a:pt x="2211343" y="2061747"/>
                </a:lnTo>
                <a:lnTo>
                  <a:pt x="2161642" y="2067626"/>
                </a:lnTo>
                <a:lnTo>
                  <a:pt x="2111700" y="2072706"/>
                </a:lnTo>
                <a:lnTo>
                  <a:pt x="2061547" y="2076985"/>
                </a:lnTo>
                <a:lnTo>
                  <a:pt x="2011215" y="2080462"/>
                </a:lnTo>
                <a:lnTo>
                  <a:pt x="1960733" y="2083135"/>
                </a:lnTo>
                <a:lnTo>
                  <a:pt x="1910133" y="2085002"/>
                </a:lnTo>
                <a:lnTo>
                  <a:pt x="1859444" y="2086060"/>
                </a:lnTo>
                <a:lnTo>
                  <a:pt x="1808699" y="2086308"/>
                </a:lnTo>
                <a:lnTo>
                  <a:pt x="1757926" y="2085745"/>
                </a:lnTo>
                <a:lnTo>
                  <a:pt x="1707157" y="2084368"/>
                </a:lnTo>
                <a:lnTo>
                  <a:pt x="1656422" y="2082175"/>
                </a:lnTo>
                <a:lnTo>
                  <a:pt x="1605752" y="2079164"/>
                </a:lnTo>
                <a:lnTo>
                  <a:pt x="1555178" y="2075334"/>
                </a:lnTo>
                <a:lnTo>
                  <a:pt x="1504730" y="2070683"/>
                </a:lnTo>
                <a:lnTo>
                  <a:pt x="1454439" y="2065208"/>
                </a:lnTo>
                <a:lnTo>
                  <a:pt x="1404335" y="2058908"/>
                </a:lnTo>
                <a:lnTo>
                  <a:pt x="1354449" y="2051781"/>
                </a:lnTo>
                <a:lnTo>
                  <a:pt x="1304812" y="2043825"/>
                </a:lnTo>
                <a:lnTo>
                  <a:pt x="1255453" y="2035039"/>
                </a:lnTo>
                <a:lnTo>
                  <a:pt x="1206404" y="2025419"/>
                </a:lnTo>
                <a:lnTo>
                  <a:pt x="1157696" y="2014965"/>
                </a:lnTo>
                <a:lnTo>
                  <a:pt x="1109359" y="2003675"/>
                </a:lnTo>
                <a:lnTo>
                  <a:pt x="1061423" y="1991546"/>
                </a:lnTo>
                <a:lnTo>
                  <a:pt x="1013919" y="1978577"/>
                </a:lnTo>
                <a:lnTo>
                  <a:pt x="966878" y="1964765"/>
                </a:lnTo>
                <a:lnTo>
                  <a:pt x="77624" y="2279344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23493" y="795455"/>
            <a:ext cx="1337628" cy="5732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-1905" algn="ctr">
              <a:spcBef>
                <a:spcPts val="50"/>
              </a:spcBef>
            </a:pPr>
            <a:r>
              <a:rPr lang="en-IN" sz="1200" dirty="0" smtClean="0">
                <a:solidFill>
                  <a:srgbClr val="5F5F5F"/>
                </a:solidFill>
                <a:latin typeface="Comic Sans MS"/>
                <a:cs typeface="Comic Sans MS"/>
              </a:rPr>
              <a:t>Next Topic, We will see the </a:t>
            </a:r>
          </a:p>
          <a:p>
            <a:pPr marL="6350" marR="2540" indent="-635" algn="ctr">
              <a:spcBef>
                <a:spcPts val="50"/>
              </a:spcBef>
            </a:pPr>
            <a:r>
              <a:rPr lang="en-IN" sz="1200" b="1" spc="-3" dirty="0" smtClean="0">
                <a:solidFill>
                  <a:srgbClr val="F79646">
                    <a:lumMod val="75000"/>
                  </a:srgbClr>
                </a:solidFill>
                <a:latin typeface="Comic Sans MS"/>
                <a:cs typeface="Comic Sans MS"/>
              </a:rPr>
              <a:t>Data Clustering</a:t>
            </a:r>
            <a:endParaRPr lang="en-IN" sz="1200" b="1" spc="-3" dirty="0">
              <a:solidFill>
                <a:srgbClr val="F79646">
                  <a:lumMod val="75000"/>
                </a:srgbClr>
              </a:solidFill>
              <a:latin typeface="Comic Sans MS"/>
              <a:cs typeface="Comic Sans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56276" y="1317498"/>
            <a:ext cx="1408938" cy="3147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97695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7255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8827" y="4725927"/>
            <a:ext cx="1137666" cy="415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0351" y="4727447"/>
            <a:ext cx="1137285" cy="416559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0351" y="4727447"/>
            <a:ext cx="1137285" cy="416559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74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7695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7255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4779" y="132587"/>
            <a:ext cx="8852916" cy="4678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0351" y="4727447"/>
            <a:ext cx="1137285" cy="416559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0351" y="4727447"/>
            <a:ext cx="1137285" cy="416559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0352" y="4727448"/>
            <a:ext cx="1137920" cy="416243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9590" y="4726683"/>
            <a:ext cx="1138047" cy="4156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7487" y="857631"/>
            <a:ext cx="821055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8700" y="2225177"/>
            <a:ext cx="742950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3300" b="1" spc="-3" dirty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2</a:t>
            </a:r>
            <a:r>
              <a:rPr lang="en-US" sz="3300" b="1" spc="-3" dirty="0" smtClean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. </a:t>
            </a:r>
            <a:r>
              <a:rPr lang="en-US" sz="3300" b="1" spc="-3" dirty="0" smtClean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Parametric</a:t>
            </a:r>
            <a:r>
              <a:rPr lang="en-US" sz="3300" b="1" spc="-3" dirty="0" smtClean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 Testing</a:t>
            </a:r>
            <a:endParaRPr sz="3300" dirty="0">
              <a:solidFill>
                <a:prstClr val="black"/>
              </a:solidFill>
              <a:latin typeface="Trebuchet MS" panose="020B0603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440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75D11EE-E67A-4BE2-ABB4-045B4FC0A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7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12542" y="2261742"/>
            <a:ext cx="35198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rgbClr val="002060"/>
                </a:solidFill>
              </a:rPr>
              <a:t>Parametric</a:t>
            </a:r>
            <a:r>
              <a:rPr spc="-75" dirty="0">
                <a:solidFill>
                  <a:srgbClr val="002060"/>
                </a:solidFill>
              </a:rPr>
              <a:t> </a:t>
            </a:r>
            <a:r>
              <a:rPr spc="-50" dirty="0">
                <a:solidFill>
                  <a:srgbClr val="002060"/>
                </a:solidFill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429250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</TotalTime>
  <Words>4109</Words>
  <Application>Microsoft Office PowerPoint</Application>
  <PresentationFormat>On-screen Show (16:9)</PresentationFormat>
  <Paragraphs>1040</Paragraphs>
  <Slides>80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80</vt:i4>
      </vt:variant>
    </vt:vector>
  </HeadingPairs>
  <TitlesOfParts>
    <vt:vector size="99" baseType="lpstr">
      <vt:lpstr>Arial</vt:lpstr>
      <vt:lpstr>Arial Rounded MT Bold</vt:lpstr>
      <vt:lpstr>Calibri</vt:lpstr>
      <vt:lpstr>Calibri Light</vt:lpstr>
      <vt:lpstr>Cambria Math</vt:lpstr>
      <vt:lpstr>Comic Sans MS</vt:lpstr>
      <vt:lpstr>Courier New</vt:lpstr>
      <vt:lpstr>Times New Roman</vt:lpstr>
      <vt:lpstr>Trebuchet MS</vt:lpstr>
      <vt:lpstr>Wingdings</vt:lpstr>
      <vt:lpstr>Office Theme</vt:lpstr>
      <vt:lpstr>7_Office Theme</vt:lpstr>
      <vt:lpstr>8_Office Theme</vt:lpstr>
      <vt:lpstr>12_Office Theme</vt:lpstr>
      <vt:lpstr>1_Office Theme</vt:lpstr>
      <vt:lpstr>18_Office Theme</vt:lpstr>
      <vt:lpstr>17_Office Theme</vt:lpstr>
      <vt:lpstr>4_Office Theme</vt:lpstr>
      <vt:lpstr>2_Office Theme</vt:lpstr>
      <vt:lpstr>4. Testing the Data</vt:lpstr>
      <vt:lpstr>Course Outline</vt:lpstr>
      <vt:lpstr>Course Objectives</vt:lpstr>
      <vt:lpstr>PowerPoint Presentation</vt:lpstr>
      <vt:lpstr>Statistical Testing</vt:lpstr>
      <vt:lpstr>Statistical Testing</vt:lpstr>
      <vt:lpstr>Why to Use Statistical Testing?</vt:lpstr>
      <vt:lpstr>PowerPoint Presentation</vt:lpstr>
      <vt:lpstr>Parametric Testing</vt:lpstr>
      <vt:lpstr>What are Parameters?</vt:lpstr>
      <vt:lpstr>Parametric Testing</vt:lpstr>
      <vt:lpstr>Z Testing</vt:lpstr>
      <vt:lpstr>Steps for Z Testing</vt:lpstr>
      <vt:lpstr>Significance &amp; Confidence Levels</vt:lpstr>
      <vt:lpstr>Example – Z Testing</vt:lpstr>
      <vt:lpstr>Example – Z Testing</vt:lpstr>
      <vt:lpstr>Example – Z Testing</vt:lpstr>
      <vt:lpstr>Example – Z Testing</vt:lpstr>
      <vt:lpstr>T Testing</vt:lpstr>
      <vt:lpstr>T Score</vt:lpstr>
      <vt:lpstr>Let’s Understand the Concept of Degree of Freedom</vt:lpstr>
      <vt:lpstr>Degree of Freedom</vt:lpstr>
      <vt:lpstr>Degree of Freedom</vt:lpstr>
      <vt:lpstr>Degree of Freedom</vt:lpstr>
      <vt:lpstr>P-Value</vt:lpstr>
      <vt:lpstr>T - Testing</vt:lpstr>
      <vt:lpstr>T - Testing</vt:lpstr>
      <vt:lpstr>Example - T - Testing</vt:lpstr>
      <vt:lpstr>Example - T - Testing</vt:lpstr>
      <vt:lpstr>Example - T - Testing</vt:lpstr>
      <vt:lpstr>Example - T - Testing</vt:lpstr>
      <vt:lpstr>Example - T - Testing</vt:lpstr>
      <vt:lpstr>Example - T - Testing</vt:lpstr>
      <vt:lpstr>Example - T - Testing</vt:lpstr>
      <vt:lpstr>Example - T - Testing</vt:lpstr>
      <vt:lpstr>Solution - T - Testing</vt:lpstr>
      <vt:lpstr>Solution - T - Testing</vt:lpstr>
      <vt:lpstr>ANOVA Testing</vt:lpstr>
      <vt:lpstr>Types of ANOVA Testing</vt:lpstr>
      <vt:lpstr>One way ANOVA Testing</vt:lpstr>
      <vt:lpstr>Example - One Way ANOVA Testing</vt:lpstr>
      <vt:lpstr>Solution - One Way ANOVA Testing</vt:lpstr>
      <vt:lpstr>Two Way ANOVA Testing</vt:lpstr>
      <vt:lpstr>PowerPoint Presentation</vt:lpstr>
      <vt:lpstr>Non-Parametric Testing</vt:lpstr>
      <vt:lpstr>Non Parametric Testing</vt:lpstr>
      <vt:lpstr>Chi-Square Testing</vt:lpstr>
      <vt:lpstr>Chi-Square Testing</vt:lpstr>
      <vt:lpstr>Example - Chi - Square Testing</vt:lpstr>
      <vt:lpstr>Example - Chi - Square Testing</vt:lpstr>
      <vt:lpstr>Example - Chi - Square Testing</vt:lpstr>
      <vt:lpstr>Example - Chi - Square Testing</vt:lpstr>
      <vt:lpstr>Example - Chi - Square Testing</vt:lpstr>
      <vt:lpstr>Example - Chi - Square Testing</vt:lpstr>
      <vt:lpstr>Use Case – Non Parametric Testing</vt:lpstr>
      <vt:lpstr>Use Case</vt:lpstr>
      <vt:lpstr>Use Case - Solution</vt:lpstr>
      <vt:lpstr>Use Case - Solution</vt:lpstr>
      <vt:lpstr>Use Case - Solution</vt:lpstr>
      <vt:lpstr>Use Case - Solution</vt:lpstr>
      <vt:lpstr>Use Case - Solution</vt:lpstr>
      <vt:lpstr>Advantages and Disadvantages - Non Parametric Test</vt:lpstr>
      <vt:lpstr>Difference between  Parametric Test &amp; Non parametric Test</vt:lpstr>
      <vt:lpstr>Parametric Test vs. Non Parametric Test</vt:lpstr>
      <vt:lpstr>PowerPoint Presentation</vt:lpstr>
      <vt:lpstr>A/B Testing</vt:lpstr>
      <vt:lpstr>A/B Testing</vt:lpstr>
      <vt:lpstr>Why you Should A/B Test?</vt:lpstr>
      <vt:lpstr>4 Steps of A/B Testing</vt:lpstr>
      <vt:lpstr>A/B Testing Can be Done with</vt:lpstr>
      <vt:lpstr>Example - A/B Testing</vt:lpstr>
      <vt:lpstr>Example - A/B Testing</vt:lpstr>
      <vt:lpstr>Example - A/B Testing</vt:lpstr>
      <vt:lpstr>Summary</vt:lpstr>
      <vt:lpstr>Congratulation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OU7_July2016</dc:subject>
  <dc:creator>rajesh</dc:creator>
  <cp:keywords>OU7 PowerPoint Template</cp:keywords>
  <cp:lastModifiedBy>VIJAY</cp:lastModifiedBy>
  <cp:revision>146</cp:revision>
  <dcterms:created xsi:type="dcterms:W3CDTF">2018-12-10T03:50:09Z</dcterms:created>
  <dcterms:modified xsi:type="dcterms:W3CDTF">2019-01-05T14:35:47Z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2018-04-12T00:00:00Z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2018-12-10T00:00:00Z</vt:filetime>
  </property>
</Properties>
</file>